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5" r:id="rId2"/>
    <p:sldId id="303" r:id="rId3"/>
    <p:sldId id="311" r:id="rId4"/>
    <p:sldId id="308" r:id="rId5"/>
    <p:sldId id="309" r:id="rId6"/>
    <p:sldId id="315" r:id="rId7"/>
    <p:sldId id="325" r:id="rId8"/>
    <p:sldId id="316" r:id="rId9"/>
    <p:sldId id="324" r:id="rId10"/>
    <p:sldId id="323" r:id="rId11"/>
    <p:sldId id="322" r:id="rId12"/>
    <p:sldId id="319" r:id="rId13"/>
    <p:sldId id="326" r:id="rId14"/>
    <p:sldId id="327" r:id="rId15"/>
    <p:sldId id="328" r:id="rId16"/>
    <p:sldId id="329" r:id="rId17"/>
    <p:sldId id="313" r:id="rId18"/>
    <p:sldId id="314" r:id="rId19"/>
    <p:sldId id="330" r:id="rId20"/>
    <p:sldId id="310" r:id="rId21"/>
    <p:sldId id="331" r:id="rId22"/>
    <p:sldId id="307" r:id="rId23"/>
    <p:sldId id="288" r:id="rId24"/>
  </p:sldIdLst>
  <p:sldSz cx="9144000" cy="6858000" type="screen4x3"/>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2327"/>
    <a:srgbClr val="A91F22"/>
    <a:srgbClr val="931A1D"/>
    <a:srgbClr val="9B3A2D"/>
    <a:srgbClr val="A03D2F"/>
    <a:srgbClr val="C5706F"/>
    <a:srgbClr val="000000"/>
    <a:srgbClr val="6BA3B9"/>
    <a:srgbClr val="58A8A9"/>
    <a:srgbClr val="009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2" autoAdjust="0"/>
    <p:restoredTop sz="86326" autoAdjust="0"/>
  </p:normalViewPr>
  <p:slideViewPr>
    <p:cSldViewPr snapToGrid="0" showGuides="1">
      <p:cViewPr varScale="1">
        <p:scale>
          <a:sx n="63" d="100"/>
          <a:sy n="63" d="100"/>
        </p:scale>
        <p:origin x="126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0884"/>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BOXSVR\%7bFD34A37F%7d\EXT\B3\2018.06.05_Pano_OU%20Level%20Results%20Global_Prevention%20&amp;%20Suppor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'[2018.06.05_Pano_OU Level Results Global_Prevention &amp; Support.xlsx]PrEP NEW, N DSD + TA, ResTarg'!$D$2</c:f>
              <c:strCache>
                <c:ptCount val="1"/>
                <c:pt idx="0">
                  <c:v>FY2017 Total
Targets</c:v>
                </c:pt>
              </c:strCache>
            </c:strRef>
          </c:tx>
          <c:spPr>
            <a:solidFill>
              <a:schemeClr val="accent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'[2018.06.05_Pano_OU Level Results Global_Prevention &amp; Support.xlsx]PrEP NEW, N DSD + TA, ResTarg'!$D$3:$D$26</c:f>
              <c:numCache>
                <c:formatCode>#,##0</c:formatCode>
                <c:ptCount val="1"/>
                <c:pt idx="0">
                  <c:v>23875</c:v>
                </c:pt>
              </c:numCache>
            </c:numRef>
          </c:val>
          <c:extLst>
            <c:ext xmlns:c16="http://schemas.microsoft.com/office/drawing/2014/chart" uri="{C3380CC4-5D6E-409C-BE32-E72D297353CC}">
              <c16:uniqueId val="{00000000-F0D2-4D77-A474-9DD1EF773520}"/>
            </c:ext>
          </c:extLst>
        </c:ser>
        <c:ser>
          <c:idx val="1"/>
          <c:order val="1"/>
          <c:tx>
            <c:strRef>
              <c:f>'[2018.06.05_Pano_OU Level Results Global_Prevention &amp; Support.xlsx]PrEP NEW, N DSD + TA, ResTarg'!$E$2</c:f>
              <c:strCache>
                <c:ptCount val="1"/>
                <c:pt idx="0">
                  <c:v>FY2018 Q1 Results</c:v>
                </c:pt>
              </c:strCache>
            </c:strRef>
          </c:tx>
          <c:invertIfNegative val="0"/>
          <c:val>
            <c:numRef>
              <c:f>'[2018.06.05_Pano_OU Level Results Global_Prevention &amp; Support.xlsx]PrEP NEW, N DSD + TA, ResTarg'!$E$3:$E$26</c:f>
            </c:numRef>
          </c:val>
          <c:extLst>
            <c:ext xmlns:c16="http://schemas.microsoft.com/office/drawing/2014/chart" uri="{C3380CC4-5D6E-409C-BE32-E72D297353CC}">
              <c16:uniqueId val="{00000001-F0D2-4D77-A474-9DD1EF773520}"/>
            </c:ext>
          </c:extLst>
        </c:ser>
        <c:ser>
          <c:idx val="2"/>
          <c:order val="2"/>
          <c:tx>
            <c:strRef>
              <c:f>'[2018.06.05_Pano_OU Level Results Global_Prevention &amp; Support.xlsx]PrEP NEW, N DSD + TA, ResTarg'!$F$2</c:f>
              <c:strCache>
                <c:ptCount val="1"/>
                <c:pt idx="0">
                  <c:v>FY2018 Q2 Results</c:v>
                </c:pt>
              </c:strCache>
            </c:strRef>
          </c:tx>
          <c:invertIfNegative val="0"/>
          <c:val>
            <c:numRef>
              <c:f>'[2018.06.05_Pano_OU Level Results Global_Prevention &amp; Support.xlsx]PrEP NEW, N DSD + TA, ResTarg'!$F$3:$F$26</c:f>
            </c:numRef>
          </c:val>
          <c:extLst>
            <c:ext xmlns:c16="http://schemas.microsoft.com/office/drawing/2014/chart" uri="{C3380CC4-5D6E-409C-BE32-E72D297353CC}">
              <c16:uniqueId val="{00000002-F0D2-4D77-A474-9DD1EF773520}"/>
            </c:ext>
          </c:extLst>
        </c:ser>
        <c:ser>
          <c:idx val="3"/>
          <c:order val="3"/>
          <c:tx>
            <c:strRef>
              <c:f>'[2018.06.05_Pano_OU Level Results Global_Prevention &amp; Support.xlsx]PrEP NEW, N DSD + TA, ResTarg'!$G$2</c:f>
              <c:strCache>
                <c:ptCount val="1"/>
                <c:pt idx="0">
                  <c:v>FY2018 Total
Targets*</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'[2018.06.05_Pano_OU Level Results Global_Prevention &amp; Support.xlsx]PrEP NEW, N DSD + TA, ResTarg'!$G$3:$G$26</c:f>
              <c:numCache>
                <c:formatCode>#,##0</c:formatCode>
                <c:ptCount val="1"/>
                <c:pt idx="0">
                  <c:v>96707</c:v>
                </c:pt>
              </c:numCache>
            </c:numRef>
          </c:val>
          <c:extLst>
            <c:ext xmlns:c16="http://schemas.microsoft.com/office/drawing/2014/chart" uri="{C3380CC4-5D6E-409C-BE32-E72D297353CC}">
              <c16:uniqueId val="{00000003-F0D2-4D77-A474-9DD1EF773520}"/>
            </c:ext>
          </c:extLst>
        </c:ser>
        <c:ser>
          <c:idx val="4"/>
          <c:order val="4"/>
          <c:tx>
            <c:strRef>
              <c:f>'[2018.06.05_Pano_OU Level Results Global_Prevention &amp; Support.xlsx]PrEP NEW, N DSD + TA, ResTarg'!$H$2</c:f>
              <c:strCache>
                <c:ptCount val="1"/>
                <c:pt idx="0">
                  <c:v>FY2019 Total Targets**</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'[2018.06.05_Pano_OU Level Results Global_Prevention &amp; Support.xlsx]PrEP NEW, N DSD + TA, ResTarg'!$H$3:$H$26</c:f>
              <c:numCache>
                <c:formatCode>#,##0</c:formatCode>
                <c:ptCount val="1"/>
                <c:pt idx="0">
                  <c:v>141905</c:v>
                </c:pt>
              </c:numCache>
            </c:numRef>
          </c:val>
          <c:extLst>
            <c:ext xmlns:c16="http://schemas.microsoft.com/office/drawing/2014/chart" uri="{C3380CC4-5D6E-409C-BE32-E72D297353CC}">
              <c16:uniqueId val="{00000004-F0D2-4D77-A474-9DD1EF773520}"/>
            </c:ext>
          </c:extLst>
        </c:ser>
        <c:dLbls>
          <c:showLegendKey val="0"/>
          <c:showVal val="0"/>
          <c:showCatName val="0"/>
          <c:showSerName val="0"/>
          <c:showPercent val="0"/>
          <c:showBubbleSize val="0"/>
        </c:dLbls>
        <c:gapWidth val="150"/>
        <c:axId val="100815232"/>
        <c:axId val="100816768"/>
      </c:barChart>
      <c:catAx>
        <c:axId val="100815232"/>
        <c:scaling>
          <c:orientation val="minMax"/>
        </c:scaling>
        <c:delete val="1"/>
        <c:axPos val="b"/>
        <c:majorTickMark val="out"/>
        <c:minorTickMark val="none"/>
        <c:tickLblPos val="nextTo"/>
        <c:crossAx val="100816768"/>
        <c:crosses val="autoZero"/>
        <c:auto val="1"/>
        <c:lblAlgn val="ctr"/>
        <c:lblOffset val="100"/>
        <c:noMultiLvlLbl val="0"/>
      </c:catAx>
      <c:valAx>
        <c:axId val="100816768"/>
        <c:scaling>
          <c:orientation val="minMax"/>
          <c:max val="150000"/>
        </c:scaling>
        <c:delete val="0"/>
        <c:axPos val="l"/>
        <c:majorGridlines>
          <c:spPr>
            <a:ln>
              <a:noFill/>
            </a:ln>
          </c:spPr>
        </c:majorGridlines>
        <c:numFmt formatCode="#,##0" sourceLinked="1"/>
        <c:majorTickMark val="none"/>
        <c:minorTickMark val="none"/>
        <c:tickLblPos val="none"/>
        <c:crossAx val="100815232"/>
        <c:crosses val="autoZero"/>
        <c:crossBetween val="between"/>
        <c:majorUnit val="75000"/>
      </c:valAx>
      <c:spPr>
        <a:noFill/>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FY19</a:t>
            </a:r>
            <a:r>
              <a:rPr lang="en-US" baseline="0" dirty="0" smtClean="0"/>
              <a:t> </a:t>
            </a:r>
            <a:r>
              <a:rPr lang="en-US" baseline="0" dirty="0" err="1"/>
              <a:t>PrEP_NEW</a:t>
            </a:r>
            <a:r>
              <a:rPr lang="en-US" baseline="0" dirty="0"/>
              <a:t> Targets</a:t>
            </a:r>
            <a:endParaRPr lang="en-US" dirty="0"/>
          </a:p>
        </c:rich>
      </c:tx>
      <c:layout/>
      <c:overlay val="0"/>
    </c:title>
    <c:autoTitleDeleted val="0"/>
    <c:plotArea>
      <c:layout/>
      <c:barChart>
        <c:barDir val="col"/>
        <c:grouping val="clustered"/>
        <c:varyColors val="0"/>
        <c:ser>
          <c:idx val="0"/>
          <c:order val="0"/>
          <c:tx>
            <c:strRef>
              <c:f>'data (8)'!$A$2</c:f>
              <c:strCache>
                <c:ptCount val="1"/>
                <c:pt idx="0">
                  <c:v>Males</c:v>
                </c:pt>
              </c:strCache>
            </c:strRef>
          </c:tx>
          <c:invertIfNegative val="0"/>
          <c:cat>
            <c:strRef>
              <c:f>'data (8)'!$B$1:$H$1</c:f>
              <c:strCache>
                <c:ptCount val="7"/>
                <c:pt idx="0">
                  <c:v>15-19</c:v>
                </c:pt>
                <c:pt idx="1">
                  <c:v>20-24</c:v>
                </c:pt>
                <c:pt idx="2">
                  <c:v>25-29</c:v>
                </c:pt>
                <c:pt idx="3">
                  <c:v>30-34</c:v>
                </c:pt>
                <c:pt idx="4">
                  <c:v>35-39</c:v>
                </c:pt>
                <c:pt idx="5">
                  <c:v>40-49</c:v>
                </c:pt>
                <c:pt idx="6">
                  <c:v>50+</c:v>
                </c:pt>
              </c:strCache>
            </c:strRef>
          </c:cat>
          <c:val>
            <c:numRef>
              <c:f>'data (8)'!$B$2:$H$2</c:f>
              <c:numCache>
                <c:formatCode>General</c:formatCode>
                <c:ptCount val="7"/>
                <c:pt idx="0">
                  <c:v>3523</c:v>
                </c:pt>
                <c:pt idx="1">
                  <c:v>9271</c:v>
                </c:pt>
                <c:pt idx="2">
                  <c:v>11153</c:v>
                </c:pt>
                <c:pt idx="3">
                  <c:v>7641</c:v>
                </c:pt>
                <c:pt idx="4">
                  <c:v>5702</c:v>
                </c:pt>
                <c:pt idx="5">
                  <c:v>4386</c:v>
                </c:pt>
                <c:pt idx="6">
                  <c:v>3007</c:v>
                </c:pt>
              </c:numCache>
            </c:numRef>
          </c:val>
          <c:extLst>
            <c:ext xmlns:c16="http://schemas.microsoft.com/office/drawing/2014/chart" uri="{C3380CC4-5D6E-409C-BE32-E72D297353CC}">
              <c16:uniqueId val="{00000000-C786-492D-A51C-A470D0E4E790}"/>
            </c:ext>
          </c:extLst>
        </c:ser>
        <c:ser>
          <c:idx val="1"/>
          <c:order val="1"/>
          <c:tx>
            <c:strRef>
              <c:f>'data (8)'!$A$3</c:f>
              <c:strCache>
                <c:ptCount val="1"/>
                <c:pt idx="0">
                  <c:v>Females</c:v>
                </c:pt>
              </c:strCache>
            </c:strRef>
          </c:tx>
          <c:invertIfNegative val="0"/>
          <c:cat>
            <c:strRef>
              <c:f>'data (8)'!$B$1:$H$1</c:f>
              <c:strCache>
                <c:ptCount val="7"/>
                <c:pt idx="0">
                  <c:v>15-19</c:v>
                </c:pt>
                <c:pt idx="1">
                  <c:v>20-24</c:v>
                </c:pt>
                <c:pt idx="2">
                  <c:v>25-29</c:v>
                </c:pt>
                <c:pt idx="3">
                  <c:v>30-34</c:v>
                </c:pt>
                <c:pt idx="4">
                  <c:v>35-39</c:v>
                </c:pt>
                <c:pt idx="5">
                  <c:v>40-49</c:v>
                </c:pt>
                <c:pt idx="6">
                  <c:v>50+</c:v>
                </c:pt>
              </c:strCache>
            </c:strRef>
          </c:cat>
          <c:val>
            <c:numRef>
              <c:f>'data (8)'!$B$3:$H$3</c:f>
              <c:numCache>
                <c:formatCode>General</c:formatCode>
                <c:ptCount val="7"/>
                <c:pt idx="0">
                  <c:v>16615</c:v>
                </c:pt>
                <c:pt idx="1">
                  <c:v>38201</c:v>
                </c:pt>
                <c:pt idx="2">
                  <c:v>14779</c:v>
                </c:pt>
                <c:pt idx="3">
                  <c:v>11608</c:v>
                </c:pt>
                <c:pt idx="4">
                  <c:v>8155</c:v>
                </c:pt>
                <c:pt idx="5">
                  <c:v>6474</c:v>
                </c:pt>
                <c:pt idx="6">
                  <c:v>3729</c:v>
                </c:pt>
              </c:numCache>
            </c:numRef>
          </c:val>
          <c:extLst>
            <c:ext xmlns:c16="http://schemas.microsoft.com/office/drawing/2014/chart" uri="{C3380CC4-5D6E-409C-BE32-E72D297353CC}">
              <c16:uniqueId val="{00000001-C786-492D-A51C-A470D0E4E790}"/>
            </c:ext>
          </c:extLst>
        </c:ser>
        <c:dLbls>
          <c:showLegendKey val="0"/>
          <c:showVal val="0"/>
          <c:showCatName val="0"/>
          <c:showSerName val="0"/>
          <c:showPercent val="0"/>
          <c:showBubbleSize val="0"/>
        </c:dLbls>
        <c:gapWidth val="150"/>
        <c:axId val="100834304"/>
        <c:axId val="102769792"/>
      </c:barChart>
      <c:catAx>
        <c:axId val="100834304"/>
        <c:scaling>
          <c:orientation val="minMax"/>
        </c:scaling>
        <c:delete val="0"/>
        <c:axPos val="b"/>
        <c:title>
          <c:tx>
            <c:rich>
              <a:bodyPr/>
              <a:lstStyle/>
              <a:p>
                <a:pPr>
                  <a:defRPr sz="1100"/>
                </a:pPr>
                <a:r>
                  <a:rPr lang="en-US" sz="1100"/>
                  <a:t>Age</a:t>
                </a:r>
              </a:p>
            </c:rich>
          </c:tx>
          <c:layout/>
          <c:overlay val="0"/>
        </c:title>
        <c:numFmt formatCode="General" sourceLinked="0"/>
        <c:majorTickMark val="out"/>
        <c:minorTickMark val="none"/>
        <c:tickLblPos val="nextTo"/>
        <c:crossAx val="102769792"/>
        <c:crosses val="autoZero"/>
        <c:auto val="1"/>
        <c:lblAlgn val="ctr"/>
        <c:lblOffset val="100"/>
        <c:noMultiLvlLbl val="0"/>
      </c:catAx>
      <c:valAx>
        <c:axId val="102769792"/>
        <c:scaling>
          <c:orientation val="minMax"/>
        </c:scaling>
        <c:delete val="0"/>
        <c:axPos val="l"/>
        <c:majorGridlines/>
        <c:title>
          <c:tx>
            <c:rich>
              <a:bodyPr rot="-5400000" vert="horz"/>
              <a:lstStyle/>
              <a:p>
                <a:pPr>
                  <a:defRPr sz="1200" b="1"/>
                </a:pPr>
                <a:r>
                  <a:rPr lang="en-US" sz="1200" b="1"/>
                  <a:t>Target</a:t>
                </a:r>
                <a:r>
                  <a:rPr lang="en-US" sz="1200" b="1" baseline="0"/>
                  <a:t>ed # of people newly initiated on PrEP</a:t>
                </a:r>
              </a:p>
            </c:rich>
          </c:tx>
          <c:layout/>
          <c:overlay val="0"/>
        </c:title>
        <c:numFmt formatCode="General" sourceLinked="1"/>
        <c:majorTickMark val="out"/>
        <c:minorTickMark val="none"/>
        <c:tickLblPos val="nextTo"/>
        <c:crossAx val="1008343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01431418294937"/>
          <c:y val="2.0464505578831022E-2"/>
          <c:w val="0.6764406532516769"/>
          <c:h val="0.88639844153746106"/>
        </c:manualLayout>
      </c:layout>
      <c:barChart>
        <c:barDir val="col"/>
        <c:grouping val="clustered"/>
        <c:varyColors val="0"/>
        <c:ser>
          <c:idx val="0"/>
          <c:order val="0"/>
          <c:tx>
            <c:strRef>
              <c:f>Sheet1!$D$2</c:f>
              <c:strCache>
                <c:ptCount val="1"/>
                <c:pt idx="0">
                  <c:v>Known status</c:v>
                </c:pt>
              </c:strCache>
            </c:strRef>
          </c:tx>
          <c:invertIfNegative val="0"/>
          <c:cat>
            <c:numRef>
              <c:f>Sheet1!$C$3:$C$9</c:f>
              <c:numCache>
                <c:formatCode>General</c:formatCode>
                <c:ptCount val="7"/>
                <c:pt idx="0">
                  <c:v>2011</c:v>
                </c:pt>
                <c:pt idx="1">
                  <c:v>2012</c:v>
                </c:pt>
                <c:pt idx="2">
                  <c:v>2013</c:v>
                </c:pt>
                <c:pt idx="3">
                  <c:v>2014</c:v>
                </c:pt>
                <c:pt idx="4">
                  <c:v>2015</c:v>
                </c:pt>
                <c:pt idx="5">
                  <c:v>2016</c:v>
                </c:pt>
                <c:pt idx="6">
                  <c:v>2017</c:v>
                </c:pt>
              </c:numCache>
            </c:numRef>
          </c:cat>
          <c:val>
            <c:numRef>
              <c:f>Sheet1!$D$3:$D$9</c:f>
              <c:numCache>
                <c:formatCode>General</c:formatCode>
                <c:ptCount val="7"/>
                <c:pt idx="0">
                  <c:v>9750922</c:v>
                </c:pt>
                <c:pt idx="1">
                  <c:v>10970620</c:v>
                </c:pt>
                <c:pt idx="2">
                  <c:v>12822051</c:v>
                </c:pt>
                <c:pt idx="3">
                  <c:v>14670340</c:v>
                </c:pt>
                <c:pt idx="4">
                  <c:v>14793883</c:v>
                </c:pt>
                <c:pt idx="5">
                  <c:v>11500000</c:v>
                </c:pt>
                <c:pt idx="6">
                  <c:v>11200000</c:v>
                </c:pt>
              </c:numCache>
            </c:numRef>
          </c:val>
          <c:extLst>
            <c:ext xmlns:c16="http://schemas.microsoft.com/office/drawing/2014/chart" uri="{C3380CC4-5D6E-409C-BE32-E72D297353CC}">
              <c16:uniqueId val="{00000000-43A9-453A-9E8A-E3C36C1FD641}"/>
            </c:ext>
          </c:extLst>
        </c:ser>
        <c:ser>
          <c:idx val="1"/>
          <c:order val="1"/>
          <c:tx>
            <c:strRef>
              <c:f>Sheet1!$E$2</c:f>
              <c:strCache>
                <c:ptCount val="1"/>
                <c:pt idx="0">
                  <c:v>Positive</c:v>
                </c:pt>
              </c:strCache>
            </c:strRef>
          </c:tx>
          <c:invertIfNegative val="0"/>
          <c:cat>
            <c:numRef>
              <c:f>Sheet1!$C$3:$C$9</c:f>
              <c:numCache>
                <c:formatCode>General</c:formatCode>
                <c:ptCount val="7"/>
                <c:pt idx="0">
                  <c:v>2011</c:v>
                </c:pt>
                <c:pt idx="1">
                  <c:v>2012</c:v>
                </c:pt>
                <c:pt idx="2">
                  <c:v>2013</c:v>
                </c:pt>
                <c:pt idx="3">
                  <c:v>2014</c:v>
                </c:pt>
                <c:pt idx="4">
                  <c:v>2015</c:v>
                </c:pt>
                <c:pt idx="5">
                  <c:v>2016</c:v>
                </c:pt>
                <c:pt idx="6">
                  <c:v>2017</c:v>
                </c:pt>
              </c:numCache>
            </c:numRef>
          </c:cat>
          <c:val>
            <c:numRef>
              <c:f>Sheet1!$E$3:$E$9</c:f>
              <c:numCache>
                <c:formatCode>General</c:formatCode>
                <c:ptCount val="7"/>
                <c:pt idx="0">
                  <c:v>678517</c:v>
                </c:pt>
                <c:pt idx="1">
                  <c:v>867441</c:v>
                </c:pt>
                <c:pt idx="2">
                  <c:v>909027</c:v>
                </c:pt>
                <c:pt idx="3">
                  <c:v>849589</c:v>
                </c:pt>
                <c:pt idx="4">
                  <c:v>781530</c:v>
                </c:pt>
                <c:pt idx="5">
                  <c:v>781530</c:v>
                </c:pt>
                <c:pt idx="6">
                  <c:v>791435</c:v>
                </c:pt>
              </c:numCache>
            </c:numRef>
          </c:val>
          <c:extLst>
            <c:ext xmlns:c16="http://schemas.microsoft.com/office/drawing/2014/chart" uri="{C3380CC4-5D6E-409C-BE32-E72D297353CC}">
              <c16:uniqueId val="{00000001-43A9-453A-9E8A-E3C36C1FD641}"/>
            </c:ext>
          </c:extLst>
        </c:ser>
        <c:dLbls>
          <c:showLegendKey val="0"/>
          <c:showVal val="0"/>
          <c:showCatName val="0"/>
          <c:showSerName val="0"/>
          <c:showPercent val="0"/>
          <c:showBubbleSize val="0"/>
        </c:dLbls>
        <c:gapWidth val="150"/>
        <c:axId val="509296000"/>
        <c:axId val="509298176"/>
      </c:barChart>
      <c:catAx>
        <c:axId val="509296000"/>
        <c:scaling>
          <c:orientation val="minMax"/>
        </c:scaling>
        <c:delete val="0"/>
        <c:axPos val="b"/>
        <c:numFmt formatCode="General" sourceLinked="1"/>
        <c:majorTickMark val="out"/>
        <c:minorTickMark val="none"/>
        <c:tickLblPos val="nextTo"/>
        <c:crossAx val="509298176"/>
        <c:crosses val="autoZero"/>
        <c:auto val="1"/>
        <c:lblAlgn val="ctr"/>
        <c:lblOffset val="100"/>
        <c:noMultiLvlLbl val="0"/>
      </c:catAx>
      <c:valAx>
        <c:axId val="509298176"/>
        <c:scaling>
          <c:orientation val="minMax"/>
          <c:min val="0"/>
        </c:scaling>
        <c:delete val="0"/>
        <c:axPos val="l"/>
        <c:majorGridlines/>
        <c:numFmt formatCode="General" sourceLinked="1"/>
        <c:majorTickMark val="out"/>
        <c:minorTickMark val="none"/>
        <c:tickLblPos val="nextTo"/>
        <c:crossAx val="509296000"/>
        <c:crosses val="autoZero"/>
        <c:crossBetween val="between"/>
      </c:valAx>
    </c:plotArea>
    <c:legend>
      <c:legendPos val="r"/>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Sheet1!$E$2</c:f>
              <c:strCache>
                <c:ptCount val="1"/>
                <c:pt idx="0">
                  <c:v>Positive</c:v>
                </c:pt>
              </c:strCache>
            </c:strRef>
          </c:tx>
          <c:invertIfNegative val="0"/>
          <c:cat>
            <c:numRef>
              <c:f>Sheet1!$C$3:$C$9</c:f>
              <c:numCache>
                <c:formatCode>General</c:formatCode>
                <c:ptCount val="7"/>
                <c:pt idx="0">
                  <c:v>2011</c:v>
                </c:pt>
                <c:pt idx="1">
                  <c:v>2012</c:v>
                </c:pt>
                <c:pt idx="2">
                  <c:v>2013</c:v>
                </c:pt>
                <c:pt idx="3">
                  <c:v>2014</c:v>
                </c:pt>
                <c:pt idx="4">
                  <c:v>2015</c:v>
                </c:pt>
                <c:pt idx="5">
                  <c:v>2016</c:v>
                </c:pt>
                <c:pt idx="6">
                  <c:v>2017</c:v>
                </c:pt>
              </c:numCache>
            </c:numRef>
          </c:cat>
          <c:val>
            <c:numRef>
              <c:f>Sheet1!$E$3:$E$9</c:f>
              <c:numCache>
                <c:formatCode>General</c:formatCode>
                <c:ptCount val="7"/>
                <c:pt idx="0">
                  <c:v>678517</c:v>
                </c:pt>
                <c:pt idx="1">
                  <c:v>867441</c:v>
                </c:pt>
                <c:pt idx="2">
                  <c:v>909027</c:v>
                </c:pt>
                <c:pt idx="3">
                  <c:v>849589</c:v>
                </c:pt>
                <c:pt idx="4">
                  <c:v>781530</c:v>
                </c:pt>
                <c:pt idx="5">
                  <c:v>781530</c:v>
                </c:pt>
                <c:pt idx="6">
                  <c:v>791435</c:v>
                </c:pt>
              </c:numCache>
            </c:numRef>
          </c:val>
          <c:extLst>
            <c:ext xmlns:c16="http://schemas.microsoft.com/office/drawing/2014/chart" uri="{C3380CC4-5D6E-409C-BE32-E72D297353CC}">
              <c16:uniqueId val="{00000000-2BE9-4C39-9EDB-1C8DD5373DBE}"/>
            </c:ext>
          </c:extLst>
        </c:ser>
        <c:ser>
          <c:idx val="1"/>
          <c:order val="1"/>
          <c:tx>
            <c:strRef>
              <c:f>Sheet1!$G$2</c:f>
              <c:strCache>
                <c:ptCount val="1"/>
                <c:pt idx="0">
                  <c:v>ART</c:v>
                </c:pt>
              </c:strCache>
            </c:strRef>
          </c:tx>
          <c:invertIfNegative val="0"/>
          <c:cat>
            <c:numRef>
              <c:f>Sheet1!$C$3:$C$9</c:f>
              <c:numCache>
                <c:formatCode>General</c:formatCode>
                <c:ptCount val="7"/>
                <c:pt idx="0">
                  <c:v>2011</c:v>
                </c:pt>
                <c:pt idx="1">
                  <c:v>2012</c:v>
                </c:pt>
                <c:pt idx="2">
                  <c:v>2013</c:v>
                </c:pt>
                <c:pt idx="3">
                  <c:v>2014</c:v>
                </c:pt>
                <c:pt idx="4">
                  <c:v>2015</c:v>
                </c:pt>
                <c:pt idx="5">
                  <c:v>2016</c:v>
                </c:pt>
                <c:pt idx="6">
                  <c:v>2017</c:v>
                </c:pt>
              </c:numCache>
            </c:numRef>
          </c:cat>
          <c:val>
            <c:numRef>
              <c:f>Sheet1!$G$3:$G$9</c:f>
              <c:numCache>
                <c:formatCode>General</c:formatCode>
                <c:ptCount val="7"/>
                <c:pt idx="0">
                  <c:v>616309</c:v>
                </c:pt>
                <c:pt idx="1">
                  <c:v>733034</c:v>
                </c:pt>
                <c:pt idx="2">
                  <c:v>770911</c:v>
                </c:pt>
                <c:pt idx="3">
                  <c:v>732289</c:v>
                </c:pt>
                <c:pt idx="4">
                  <c:v>831442</c:v>
                </c:pt>
                <c:pt idx="5">
                  <c:v>765122</c:v>
                </c:pt>
                <c:pt idx="6">
                  <c:v>794863</c:v>
                </c:pt>
              </c:numCache>
            </c:numRef>
          </c:val>
          <c:extLst>
            <c:ext xmlns:c16="http://schemas.microsoft.com/office/drawing/2014/chart" uri="{C3380CC4-5D6E-409C-BE32-E72D297353CC}">
              <c16:uniqueId val="{00000001-2BE9-4C39-9EDB-1C8DD5373DBE}"/>
            </c:ext>
          </c:extLst>
        </c:ser>
        <c:ser>
          <c:idx val="2"/>
          <c:order val="2"/>
          <c:tx>
            <c:strRef>
              <c:f>Sheet1!$J$2</c:f>
              <c:strCache>
                <c:ptCount val="1"/>
                <c:pt idx="0">
                  <c:v>Known + at entry</c:v>
                </c:pt>
              </c:strCache>
            </c:strRef>
          </c:tx>
          <c:invertIfNegative val="0"/>
          <c:cat>
            <c:numRef>
              <c:f>Sheet1!$C$3:$C$9</c:f>
              <c:numCache>
                <c:formatCode>General</c:formatCode>
                <c:ptCount val="7"/>
                <c:pt idx="0">
                  <c:v>2011</c:v>
                </c:pt>
                <c:pt idx="1">
                  <c:v>2012</c:v>
                </c:pt>
                <c:pt idx="2">
                  <c:v>2013</c:v>
                </c:pt>
                <c:pt idx="3">
                  <c:v>2014</c:v>
                </c:pt>
                <c:pt idx="4">
                  <c:v>2015</c:v>
                </c:pt>
                <c:pt idx="5">
                  <c:v>2016</c:v>
                </c:pt>
                <c:pt idx="6">
                  <c:v>2017</c:v>
                </c:pt>
              </c:numCache>
            </c:numRef>
          </c:cat>
          <c:val>
            <c:numRef>
              <c:f>Sheet1!$J$3:$J$9</c:f>
              <c:numCache>
                <c:formatCode>General</c:formatCode>
                <c:ptCount val="7"/>
                <c:pt idx="4">
                  <c:v>372486.01599999995</c:v>
                </c:pt>
                <c:pt idx="5">
                  <c:v>390212.22</c:v>
                </c:pt>
                <c:pt idx="6">
                  <c:v>461020.54</c:v>
                </c:pt>
              </c:numCache>
            </c:numRef>
          </c:val>
          <c:extLst>
            <c:ext xmlns:c16="http://schemas.microsoft.com/office/drawing/2014/chart" uri="{C3380CC4-5D6E-409C-BE32-E72D297353CC}">
              <c16:uniqueId val="{00000002-2BE9-4C39-9EDB-1C8DD5373DBE}"/>
            </c:ext>
          </c:extLst>
        </c:ser>
        <c:dLbls>
          <c:showLegendKey val="0"/>
          <c:showVal val="0"/>
          <c:showCatName val="0"/>
          <c:showSerName val="0"/>
          <c:showPercent val="0"/>
          <c:showBubbleSize val="0"/>
        </c:dLbls>
        <c:gapWidth val="150"/>
        <c:axId val="325865856"/>
        <c:axId val="325867392"/>
      </c:barChart>
      <c:catAx>
        <c:axId val="325865856"/>
        <c:scaling>
          <c:orientation val="minMax"/>
        </c:scaling>
        <c:delete val="0"/>
        <c:axPos val="b"/>
        <c:numFmt formatCode="General" sourceLinked="1"/>
        <c:majorTickMark val="out"/>
        <c:minorTickMark val="none"/>
        <c:tickLblPos val="nextTo"/>
        <c:crossAx val="325867392"/>
        <c:crosses val="autoZero"/>
        <c:auto val="1"/>
        <c:lblAlgn val="ctr"/>
        <c:lblOffset val="100"/>
        <c:noMultiLvlLbl val="0"/>
      </c:catAx>
      <c:valAx>
        <c:axId val="325867392"/>
        <c:scaling>
          <c:orientation val="minMax"/>
        </c:scaling>
        <c:delete val="0"/>
        <c:axPos val="l"/>
        <c:majorGridlines/>
        <c:numFmt formatCode="General" sourceLinked="1"/>
        <c:majorTickMark val="out"/>
        <c:minorTickMark val="none"/>
        <c:tickLblPos val="nextTo"/>
        <c:crossAx val="325865856"/>
        <c:crosses val="autoZero"/>
        <c:crossBetween val="between"/>
      </c:valAx>
    </c:plotArea>
    <c:legend>
      <c:legendPos val="r"/>
      <c:layout/>
      <c:overlay val="0"/>
    </c:legend>
    <c:plotVisOnly val="1"/>
    <c:dispBlanksAs val="gap"/>
    <c:showDLblsOverMax val="0"/>
  </c:chart>
  <c:txPr>
    <a:bodyPr/>
    <a:lstStyle/>
    <a:p>
      <a:pPr>
        <a:defRPr sz="1400" b="1"/>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0.16667</cdr:x>
      <cdr:y>0.80471</cdr:y>
    </cdr:from>
    <cdr:to>
      <cdr:x>0.22569</cdr:x>
      <cdr:y>0.85378</cdr:y>
    </cdr:to>
    <cdr:sp macro="" textlink="">
      <cdr:nvSpPr>
        <cdr:cNvPr id="2" name="TextBox 1"/>
        <cdr:cNvSpPr txBox="1"/>
      </cdr:nvSpPr>
      <cdr:spPr>
        <a:xfrm xmlns:a="http://schemas.openxmlformats.org/drawingml/2006/main">
          <a:off x="1371600" y="3905250"/>
          <a:ext cx="4857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7.0</a:t>
          </a:r>
          <a:endParaRPr lang="en-US" sz="1100" b="1" dirty="0"/>
        </a:p>
      </cdr:txBody>
    </cdr:sp>
  </cdr:relSizeAnchor>
  <cdr:relSizeAnchor xmlns:cdr="http://schemas.openxmlformats.org/drawingml/2006/chartDrawing">
    <cdr:from>
      <cdr:x>0.26157</cdr:x>
      <cdr:y>0.80471</cdr:y>
    </cdr:from>
    <cdr:to>
      <cdr:x>0.3206</cdr:x>
      <cdr:y>0.85378</cdr:y>
    </cdr:to>
    <cdr:sp macro="" textlink="">
      <cdr:nvSpPr>
        <cdr:cNvPr id="3" name="TextBox 2"/>
        <cdr:cNvSpPr txBox="1"/>
      </cdr:nvSpPr>
      <cdr:spPr>
        <a:xfrm xmlns:a="http://schemas.openxmlformats.org/drawingml/2006/main">
          <a:off x="2152650" y="3905250"/>
          <a:ext cx="4857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7.9</a:t>
          </a:r>
          <a:endParaRPr lang="en-US" sz="1100" b="1" dirty="0"/>
        </a:p>
      </cdr:txBody>
    </cdr:sp>
  </cdr:relSizeAnchor>
  <cdr:relSizeAnchor xmlns:cdr="http://schemas.openxmlformats.org/drawingml/2006/chartDrawing">
    <cdr:from>
      <cdr:x>0.35995</cdr:x>
      <cdr:y>0.80471</cdr:y>
    </cdr:from>
    <cdr:to>
      <cdr:x>0.40625</cdr:x>
      <cdr:y>0.8577</cdr:y>
    </cdr:to>
    <cdr:sp macro="" textlink="">
      <cdr:nvSpPr>
        <cdr:cNvPr id="4" name="TextBox 3"/>
        <cdr:cNvSpPr txBox="1"/>
      </cdr:nvSpPr>
      <cdr:spPr>
        <a:xfrm xmlns:a="http://schemas.openxmlformats.org/drawingml/2006/main">
          <a:off x="2962275" y="3905249"/>
          <a:ext cx="38100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7.1</a:t>
          </a:r>
          <a:endParaRPr lang="en-US" sz="1100" b="1" dirty="0"/>
        </a:p>
      </cdr:txBody>
    </cdr:sp>
  </cdr:relSizeAnchor>
  <cdr:relSizeAnchor xmlns:cdr="http://schemas.openxmlformats.org/drawingml/2006/chartDrawing">
    <cdr:from>
      <cdr:x>0.16782</cdr:x>
      <cdr:y>0.33366</cdr:y>
    </cdr:from>
    <cdr:to>
      <cdr:x>0.27894</cdr:x>
      <cdr:y>0.52208</cdr:y>
    </cdr:to>
    <cdr:sp macro="" textlink="">
      <cdr:nvSpPr>
        <cdr:cNvPr id="5" name="TextBox 4"/>
        <cdr:cNvSpPr txBox="1"/>
      </cdr:nvSpPr>
      <cdr:spPr>
        <a:xfrm xmlns:a="http://schemas.openxmlformats.org/drawingml/2006/main">
          <a:off x="1381125" y="16192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0.46528</cdr:x>
      <cdr:y>0.80864</cdr:y>
    </cdr:from>
    <cdr:to>
      <cdr:x>0.51505</cdr:x>
      <cdr:y>0.86359</cdr:y>
    </cdr:to>
    <cdr:sp macro="" textlink="">
      <cdr:nvSpPr>
        <cdr:cNvPr id="6" name="TextBox 5"/>
        <cdr:cNvSpPr txBox="1"/>
      </cdr:nvSpPr>
      <cdr:spPr>
        <a:xfrm xmlns:a="http://schemas.openxmlformats.org/drawingml/2006/main">
          <a:off x="3829050" y="3924300"/>
          <a:ext cx="4095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5.8</a:t>
          </a:r>
          <a:endParaRPr lang="en-US" sz="1100" b="1" dirty="0"/>
        </a:p>
      </cdr:txBody>
    </cdr:sp>
  </cdr:relSizeAnchor>
  <cdr:relSizeAnchor xmlns:cdr="http://schemas.openxmlformats.org/drawingml/2006/chartDrawing">
    <cdr:from>
      <cdr:x>0.55903</cdr:x>
      <cdr:y>0.81256</cdr:y>
    </cdr:from>
    <cdr:to>
      <cdr:x>0.60648</cdr:x>
      <cdr:y>0.86163</cdr:y>
    </cdr:to>
    <cdr:sp macro="" textlink="">
      <cdr:nvSpPr>
        <cdr:cNvPr id="7" name="TextBox 6"/>
        <cdr:cNvSpPr txBox="1"/>
      </cdr:nvSpPr>
      <cdr:spPr>
        <a:xfrm xmlns:a="http://schemas.openxmlformats.org/drawingml/2006/main">
          <a:off x="4600575" y="39433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5.3</a:t>
          </a:r>
          <a:endParaRPr lang="en-US" sz="1100" b="1" dirty="0"/>
        </a:p>
      </cdr:txBody>
    </cdr:sp>
  </cdr:relSizeAnchor>
  <cdr:relSizeAnchor xmlns:cdr="http://schemas.openxmlformats.org/drawingml/2006/chartDrawing">
    <cdr:from>
      <cdr:x>0.65741</cdr:x>
      <cdr:y>0.81158</cdr:y>
    </cdr:from>
    <cdr:to>
      <cdr:x>0.76852</cdr:x>
      <cdr:y>1</cdr:y>
    </cdr:to>
    <cdr:sp macro="" textlink="">
      <cdr:nvSpPr>
        <cdr:cNvPr id="8" name="TextBox 7"/>
        <cdr:cNvSpPr txBox="1"/>
      </cdr:nvSpPr>
      <cdr:spPr>
        <a:xfrm xmlns:a="http://schemas.openxmlformats.org/drawingml/2006/main">
          <a:off x="5410200" y="397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6.8</a:t>
          </a:r>
          <a:endParaRPr lang="en-US" sz="1100" b="1" dirty="0"/>
        </a:p>
      </cdr:txBody>
    </cdr:sp>
  </cdr:relSizeAnchor>
  <cdr:relSizeAnchor xmlns:cdr="http://schemas.openxmlformats.org/drawingml/2006/chartDrawing">
    <cdr:from>
      <cdr:x>0.74421</cdr:x>
      <cdr:y>0.8106</cdr:y>
    </cdr:from>
    <cdr:to>
      <cdr:x>0.80208</cdr:x>
      <cdr:y>0.85967</cdr:y>
    </cdr:to>
    <cdr:sp macro="" textlink="">
      <cdr:nvSpPr>
        <cdr:cNvPr id="9" name="TextBox 8"/>
        <cdr:cNvSpPr txBox="1"/>
      </cdr:nvSpPr>
      <cdr:spPr>
        <a:xfrm xmlns:a="http://schemas.openxmlformats.org/drawingml/2006/main">
          <a:off x="6124575" y="3933825"/>
          <a:ext cx="4762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7.1</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7622" cy="460620"/>
          </a:xfrm>
          <a:prstGeom prst="rect">
            <a:avLst/>
          </a:prstGeom>
        </p:spPr>
        <p:txBody>
          <a:bodyPr vert="horz" lIns="91847" tIns="45924" rIns="91847" bIns="45924"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60620"/>
          </a:xfrm>
          <a:prstGeom prst="rect">
            <a:avLst/>
          </a:prstGeom>
        </p:spPr>
        <p:txBody>
          <a:bodyPr vert="horz" lIns="91847" tIns="45924" rIns="91847" bIns="45924" rtlCol="0"/>
          <a:lstStyle>
            <a:lvl1pPr algn="r">
              <a:defRPr sz="1200"/>
            </a:lvl1pPr>
          </a:lstStyle>
          <a:p>
            <a:fld id="{347BABC3-6A33-4FB2-8279-C10337D15543}" type="datetimeFigureOut">
              <a:rPr lang="en-US" smtClean="0"/>
              <a:t>7/20/2018</a:t>
            </a:fld>
            <a:endParaRPr lang="en-US"/>
          </a:p>
        </p:txBody>
      </p:sp>
      <p:sp>
        <p:nvSpPr>
          <p:cNvPr id="4" name="Footer Placeholder 3"/>
          <p:cNvSpPr>
            <a:spLocks noGrp="1"/>
          </p:cNvSpPr>
          <p:nvPr>
            <p:ph type="ftr" sz="quarter" idx="2"/>
          </p:nvPr>
        </p:nvSpPr>
        <p:spPr>
          <a:xfrm>
            <a:off x="1" y="8719896"/>
            <a:ext cx="2987622" cy="460619"/>
          </a:xfrm>
          <a:prstGeom prst="rect">
            <a:avLst/>
          </a:prstGeom>
        </p:spPr>
        <p:txBody>
          <a:bodyPr vert="horz" lIns="91847" tIns="45924" rIns="91847" bIns="45924"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6"/>
            <a:ext cx="2987622" cy="460619"/>
          </a:xfrm>
          <a:prstGeom prst="rect">
            <a:avLst/>
          </a:prstGeom>
        </p:spPr>
        <p:txBody>
          <a:bodyPr vert="horz" lIns="91847" tIns="45924" rIns="91847" bIns="45924" rtlCol="0" anchor="b"/>
          <a:lstStyle>
            <a:lvl1pPr algn="r">
              <a:defRPr sz="1200"/>
            </a:lvl1pPr>
          </a:lstStyle>
          <a:p>
            <a:fld id="{AE3A1C19-419C-4FC1-9F02-D690BA0F3DBB}" type="slidenum">
              <a:rPr lang="en-US" smtClean="0"/>
              <a:t>‹#›</a:t>
            </a:fld>
            <a:endParaRPr lang="en-US"/>
          </a:p>
        </p:txBody>
      </p:sp>
    </p:spTree>
    <p:extLst>
      <p:ext uri="{BB962C8B-B14F-4D97-AF65-F5344CB8AC3E}">
        <p14:creationId xmlns:p14="http://schemas.microsoft.com/office/powerpoint/2010/main" val="355121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7622" cy="460620"/>
          </a:xfrm>
          <a:prstGeom prst="rect">
            <a:avLst/>
          </a:prstGeom>
        </p:spPr>
        <p:txBody>
          <a:bodyPr vert="horz" lIns="91847" tIns="45924" rIns="91847" bIns="45924" rtlCol="0"/>
          <a:lstStyle>
            <a:lvl1pPr algn="l">
              <a:defRPr sz="1200"/>
            </a:lvl1pPr>
          </a:lstStyle>
          <a:p>
            <a:endParaRPr lang="en-US"/>
          </a:p>
        </p:txBody>
      </p:sp>
      <p:sp>
        <p:nvSpPr>
          <p:cNvPr id="3" name="Date Placeholder 2"/>
          <p:cNvSpPr>
            <a:spLocks noGrp="1"/>
          </p:cNvSpPr>
          <p:nvPr>
            <p:ph type="dt" idx="1"/>
          </p:nvPr>
        </p:nvSpPr>
        <p:spPr>
          <a:xfrm>
            <a:off x="3905295" y="0"/>
            <a:ext cx="2987622" cy="460620"/>
          </a:xfrm>
          <a:prstGeom prst="rect">
            <a:avLst/>
          </a:prstGeom>
        </p:spPr>
        <p:txBody>
          <a:bodyPr vert="horz" lIns="91847" tIns="45924" rIns="91847" bIns="45924" rtlCol="0"/>
          <a:lstStyle>
            <a:lvl1pPr algn="r">
              <a:defRPr sz="1200"/>
            </a:lvl1pPr>
          </a:lstStyle>
          <a:p>
            <a:fld id="{4F5FDE03-B869-425E-88F9-5FFA391B1530}" type="datetimeFigureOut">
              <a:rPr lang="en-US" smtClean="0"/>
              <a:t>7/20/2018</a:t>
            </a:fld>
            <a:endParaRPr lang="en-US"/>
          </a:p>
        </p:txBody>
      </p:sp>
      <p:sp>
        <p:nvSpPr>
          <p:cNvPr id="4" name="Slide Image Placeholder 3"/>
          <p:cNvSpPr>
            <a:spLocks noGrp="1" noRot="1" noChangeAspect="1"/>
          </p:cNvSpPr>
          <p:nvPr>
            <p:ph type="sldImg" idx="2"/>
          </p:nvPr>
        </p:nvSpPr>
        <p:spPr>
          <a:xfrm>
            <a:off x="1382713" y="1147763"/>
            <a:ext cx="4129087" cy="3098800"/>
          </a:xfrm>
          <a:prstGeom prst="rect">
            <a:avLst/>
          </a:prstGeom>
          <a:noFill/>
          <a:ln w="12700">
            <a:solidFill>
              <a:prstClr val="black"/>
            </a:solidFill>
          </a:ln>
        </p:spPr>
        <p:txBody>
          <a:bodyPr vert="horz" lIns="91847" tIns="45924" rIns="91847" bIns="45924" rtlCol="0" anchor="ctr"/>
          <a:lstStyle/>
          <a:p>
            <a:endParaRPr lang="en-US"/>
          </a:p>
        </p:txBody>
      </p:sp>
      <p:sp>
        <p:nvSpPr>
          <p:cNvPr id="5" name="Notes Placeholder 4"/>
          <p:cNvSpPr>
            <a:spLocks noGrp="1"/>
          </p:cNvSpPr>
          <p:nvPr>
            <p:ph type="body" sz="quarter" idx="3"/>
          </p:nvPr>
        </p:nvSpPr>
        <p:spPr>
          <a:xfrm>
            <a:off x="689452" y="4418123"/>
            <a:ext cx="5515610" cy="3614827"/>
          </a:xfrm>
          <a:prstGeom prst="rect">
            <a:avLst/>
          </a:prstGeom>
        </p:spPr>
        <p:txBody>
          <a:bodyPr vert="horz" lIns="91847" tIns="45924" rIns="91847" bIns="459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19896"/>
            <a:ext cx="2987622" cy="460619"/>
          </a:xfrm>
          <a:prstGeom prst="rect">
            <a:avLst/>
          </a:prstGeom>
        </p:spPr>
        <p:txBody>
          <a:bodyPr vert="horz" lIns="91847" tIns="45924" rIns="91847" bIns="45924"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6"/>
            <a:ext cx="2987622" cy="460619"/>
          </a:xfrm>
          <a:prstGeom prst="rect">
            <a:avLst/>
          </a:prstGeom>
        </p:spPr>
        <p:txBody>
          <a:bodyPr vert="horz" lIns="91847" tIns="45924" rIns="91847" bIns="45924" rtlCol="0" anchor="b"/>
          <a:lstStyle>
            <a:lvl1pPr algn="r">
              <a:defRPr sz="1200"/>
            </a:lvl1pPr>
          </a:lstStyle>
          <a:p>
            <a:fld id="{591AB78A-7831-4A62-AB22-77EAE70E2E54}" type="slidenum">
              <a:rPr lang="en-US" smtClean="0"/>
              <a:t>‹#›</a:t>
            </a:fld>
            <a:endParaRPr lang="en-US"/>
          </a:p>
        </p:txBody>
      </p:sp>
    </p:spTree>
    <p:extLst>
      <p:ext uri="{BB962C8B-B14F-4D97-AF65-F5344CB8AC3E}">
        <p14:creationId xmlns:p14="http://schemas.microsoft.com/office/powerpoint/2010/main" val="250144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AB78A-7831-4A62-AB22-77EAE70E2E54}" type="slidenum">
              <a:rPr lang="en-US" smtClean="0"/>
              <a:t>1</a:t>
            </a:fld>
            <a:endParaRPr lang="en-US"/>
          </a:p>
        </p:txBody>
      </p:sp>
    </p:spTree>
    <p:extLst>
      <p:ext uri="{BB962C8B-B14F-4D97-AF65-F5344CB8AC3E}">
        <p14:creationId xmlns:p14="http://schemas.microsoft.com/office/powerpoint/2010/main" val="219257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endParaRPr lang="en-US" dirty="0" smtClean="0"/>
          </a:p>
          <a:p>
            <a:pPr defTabSz="918515">
              <a:defRPr/>
            </a:pPr>
            <a:r>
              <a:rPr lang="en-US" dirty="0" smtClean="0"/>
              <a:t>I won’t </a:t>
            </a:r>
            <a:r>
              <a:rPr lang="en-US" baseline="0" dirty="0" smtClean="0"/>
              <a:t>go into details on the strategies now – and our presenters will speak to some of these - but I wanted to highlight the overall approach of identifying the country’s greatest challenges through data review and then prioritizing the appropriate program strategies.</a:t>
            </a:r>
            <a:endParaRPr lang="en-US" dirty="0" smtClean="0"/>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5D89BF-AA26-4188-90B0-983621D78F9F}" type="slidenum">
              <a:rPr lang="en-US" smtClean="0"/>
              <a:t>17</a:t>
            </a:fld>
            <a:endParaRPr lang="en-US"/>
          </a:p>
        </p:txBody>
      </p:sp>
    </p:spTree>
    <p:extLst>
      <p:ext uri="{BB962C8B-B14F-4D97-AF65-F5344CB8AC3E}">
        <p14:creationId xmlns:p14="http://schemas.microsoft.com/office/powerpoint/2010/main" val="242200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D89BF-AA26-4188-90B0-983621D78F9F}" type="slidenum">
              <a:rPr lang="en-US" smtClean="0"/>
              <a:t>18</a:t>
            </a:fld>
            <a:endParaRPr lang="en-US"/>
          </a:p>
        </p:txBody>
      </p:sp>
    </p:spTree>
    <p:extLst>
      <p:ext uri="{BB962C8B-B14F-4D97-AF65-F5344CB8AC3E}">
        <p14:creationId xmlns:p14="http://schemas.microsoft.com/office/powerpoint/2010/main" val="234787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1AB78A-7831-4A62-AB22-77EAE70E2E54}" type="slidenum">
              <a:rPr lang="en-US" smtClean="0"/>
              <a:t>22</a:t>
            </a:fld>
            <a:endParaRPr lang="en-US"/>
          </a:p>
        </p:txBody>
      </p:sp>
    </p:spTree>
    <p:extLst>
      <p:ext uri="{BB962C8B-B14F-4D97-AF65-F5344CB8AC3E}">
        <p14:creationId xmlns:p14="http://schemas.microsoft.com/office/powerpoint/2010/main" val="32758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1AB78A-7831-4A62-AB22-77EAE70E2E54}" type="slidenum">
              <a:rPr lang="en-US" smtClean="0"/>
              <a:t>23</a:t>
            </a:fld>
            <a:endParaRPr lang="en-US"/>
          </a:p>
        </p:txBody>
      </p:sp>
    </p:spTree>
    <p:extLst>
      <p:ext uri="{BB962C8B-B14F-4D97-AF65-F5344CB8AC3E}">
        <p14:creationId xmlns:p14="http://schemas.microsoft.com/office/powerpoint/2010/main" val="186586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AB78A-7831-4A62-AB22-77EAE70E2E54}" type="slidenum">
              <a:rPr lang="en-US" smtClean="0"/>
              <a:t>2</a:t>
            </a:fld>
            <a:endParaRPr lang="en-US"/>
          </a:p>
        </p:txBody>
      </p:sp>
    </p:spTree>
    <p:extLst>
      <p:ext uri="{BB962C8B-B14F-4D97-AF65-F5344CB8AC3E}">
        <p14:creationId xmlns:p14="http://schemas.microsoft.com/office/powerpoint/2010/main" val="42537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r>
              <a:rPr lang="en-US" dirty="0" smtClean="0"/>
              <a:t>One of the key process</a:t>
            </a:r>
            <a:r>
              <a:rPr lang="en-US" baseline="0" dirty="0" smtClean="0"/>
              <a:t> indicators for eligibility for the Path to Elimination and EMTCT is ART coverage of at least 90% among HIV-positive pregnant women (for silver and bronze tiers) and 95% for gold tier and EMTCT.</a:t>
            </a:r>
          </a:p>
          <a:p>
            <a:r>
              <a:rPr lang="en-US" baseline="0" dirty="0" smtClean="0"/>
              <a:t>Countries with PEPFAR-supported PMTCT programs are highlighted in various shades of green on these maps.</a:t>
            </a:r>
          </a:p>
          <a:p>
            <a:r>
              <a:rPr lang="en-US" baseline="0" dirty="0" smtClean="0"/>
              <a:t>The map on the left </a:t>
            </a:r>
            <a:r>
              <a:rPr lang="en-US" dirty="0" smtClean="0"/>
              <a:t>shows that ART coverage among women enrolled</a:t>
            </a:r>
            <a:r>
              <a:rPr lang="en-US" baseline="0" dirty="0" smtClean="0"/>
              <a:t> in ANC at PEPFAR-supported health facilities is very high – with all countries over 90% ART coverage, and all but 3 countries &gt;95% ART coverage.</a:t>
            </a:r>
          </a:p>
          <a:p>
            <a:r>
              <a:rPr lang="en-US" baseline="0" dirty="0" smtClean="0"/>
              <a:t>However, national estimates for ART coverage among HIV-positive pregnant women, shown in the map on the right, are much lower – this is principally due to low ANC attendance in countries, and could also reflect differences in ART coverage at PEPFAR-supported sites vs. all sites nationally.  You can see that in West African countries, Ethiopia, Congo and South Sudan, ART coverage nationally is estimated at &lt;75%, even though facility based coverage at PEPFAR sites is &gt;95%.</a:t>
            </a:r>
          </a:p>
          <a:p>
            <a:endParaRPr lang="en-US" baseline="0" dirty="0" smtClean="0"/>
          </a:p>
          <a:p>
            <a:r>
              <a:rPr lang="en-US" baseline="0" dirty="0" smtClean="0"/>
              <a:t>This reflects some of the work that is required for EMTCT validation – stepping back and looking at EMTCT from a national level by assessing the available data sources, identifying gaps in the PMTCT program, lab services, and data systems, and using targeted strategies to move toward elimination.  Clearly all of this work, especially reducing ANC access barriers in general, is not the sole responsibility of PEPFAR, however PEPFAR and CDC should contribute to development of a national EMTCT strategy that takes all of these issues into account.</a:t>
            </a:r>
          </a:p>
          <a:p>
            <a:endParaRPr lang="en-US" baseline="0" dirty="0" smtClean="0"/>
          </a:p>
          <a:p>
            <a:r>
              <a:rPr lang="en-US" baseline="0" dirty="0" smtClean="0"/>
              <a:t>In terms of the impact indicators of MTCT rate and case rate, these are more complex to measure – in MER data, the data quality of the PMTCT_FO indicator is poor for most countries, so developing or strengthening PMTCT cohort monitoring systems and tracking infant outcomes will be key to successful validation of EMTCT.</a:t>
            </a:r>
          </a:p>
        </p:txBody>
      </p:sp>
      <p:sp>
        <p:nvSpPr>
          <p:cNvPr id="4" name="Slide Number Placeholder 3"/>
          <p:cNvSpPr>
            <a:spLocks noGrp="1"/>
          </p:cNvSpPr>
          <p:nvPr>
            <p:ph type="sldNum" sz="quarter" idx="10"/>
          </p:nvPr>
        </p:nvSpPr>
        <p:spPr/>
        <p:txBody>
          <a:bodyPr/>
          <a:lstStyle/>
          <a:p>
            <a:fld id="{455D89BF-AA26-4188-90B0-983621D78F9F}" type="slidenum">
              <a:rPr lang="en-US" smtClean="0"/>
              <a:t>3</a:t>
            </a:fld>
            <a:endParaRPr lang="en-US"/>
          </a:p>
        </p:txBody>
      </p:sp>
    </p:spTree>
    <p:extLst>
      <p:ext uri="{BB962C8B-B14F-4D97-AF65-F5344CB8AC3E}">
        <p14:creationId xmlns:p14="http://schemas.microsoft.com/office/powerpoint/2010/main" val="58683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299777-1907-C742-A676-AD45E56A9C9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278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r>
              <a:rPr lang="en-US" dirty="0" smtClean="0"/>
              <a:t>From the table at the bottom of the slide, the</a:t>
            </a:r>
            <a:r>
              <a:rPr lang="en-US" baseline="0" dirty="0" smtClean="0"/>
              <a:t> MTCT rate required to reach the EMTCT case rate varies widely based on HIV prevalence, such that a country with 20% prevalence will have great difficulty reaching EMTCT; whereas a country with 1% prevalence can reach elimination with an MTCT rate of 5%.</a:t>
            </a:r>
          </a:p>
          <a:p>
            <a:endParaRPr lang="en-US" baseline="0" dirty="0" smtClean="0"/>
          </a:p>
          <a:p>
            <a:r>
              <a:rPr lang="en-US" baseline="0" dirty="0" smtClean="0"/>
              <a:t>For most countries, focusing on prevention in AGYW is a key element in reaching EMTCT.</a:t>
            </a:r>
            <a:endParaRPr lang="en-US" dirty="0"/>
          </a:p>
        </p:txBody>
      </p:sp>
      <p:sp>
        <p:nvSpPr>
          <p:cNvPr id="4" name="Slide Number Placeholder 3"/>
          <p:cNvSpPr>
            <a:spLocks noGrp="1"/>
          </p:cNvSpPr>
          <p:nvPr>
            <p:ph type="sldNum" sz="quarter" idx="10"/>
          </p:nvPr>
        </p:nvSpPr>
        <p:spPr/>
        <p:txBody>
          <a:bodyPr/>
          <a:lstStyle/>
          <a:p>
            <a:fld id="{455D89BF-AA26-4188-90B0-983621D78F9F}" type="slidenum">
              <a:rPr lang="en-US" smtClean="0"/>
              <a:t>6</a:t>
            </a:fld>
            <a:endParaRPr lang="en-US"/>
          </a:p>
        </p:txBody>
      </p:sp>
    </p:spTree>
    <p:extLst>
      <p:ext uri="{BB962C8B-B14F-4D97-AF65-F5344CB8AC3E}">
        <p14:creationId xmlns:p14="http://schemas.microsoft.com/office/powerpoint/2010/main" val="52293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591AB78A-7831-4A62-AB22-77EAE70E2E54}" type="slidenum">
              <a:rPr lang="en-US" smtClean="0"/>
              <a:t>8</a:t>
            </a:fld>
            <a:endParaRPr lang="en-US"/>
          </a:p>
        </p:txBody>
      </p:sp>
    </p:spTree>
    <p:extLst>
      <p:ext uri="{BB962C8B-B14F-4D97-AF65-F5344CB8AC3E}">
        <p14:creationId xmlns:p14="http://schemas.microsoft.com/office/powerpoint/2010/main" val="65506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8975"/>
            <a:ext cx="4589463" cy="3441700"/>
          </a:xfrm>
        </p:spPr>
      </p:sp>
      <p:sp>
        <p:nvSpPr>
          <p:cNvPr id="3" name="Notes Placeholder 2"/>
          <p:cNvSpPr>
            <a:spLocks noGrp="1"/>
          </p:cNvSpPr>
          <p:nvPr>
            <p:ph type="body" idx="1"/>
          </p:nvPr>
        </p:nvSpPr>
        <p:spPr/>
        <p:txBody>
          <a:bodyPr/>
          <a:lstStyle/>
          <a:p>
            <a:r>
              <a:rPr lang="en-US" b="1" dirty="0" smtClean="0"/>
              <a:t>(Slide is from: </a:t>
            </a:r>
          </a:p>
          <a:p>
            <a:endParaRPr lang="en-US" b="1" dirty="0" smtClean="0"/>
          </a:p>
          <a:p>
            <a:r>
              <a:rPr lang="en-US" b="1" dirty="0" smtClean="0"/>
              <a:t>45 </a:t>
            </a:r>
            <a:r>
              <a:rPr lang="en-US" b="1" dirty="0"/>
              <a:t>FEMALE HIV ACQUISITION PER SEX ACT IS ELEVATED IN LATE PREGNANCY AND POSTPARTUM </a:t>
            </a:r>
            <a:endParaRPr lang="en-US" dirty="0"/>
          </a:p>
          <a:p>
            <a:r>
              <a:rPr lang="en-US" dirty="0"/>
              <a:t>Kerry A. Thomson1, James P. Hughes1, Jared Baeten1, Grace John-Stewart1, Connie L. Celum1, Craig R. Cohen2, Nelly R. Mugo1, James Kiarie1, </a:t>
            </a:r>
            <a:r>
              <a:rPr lang="en-US" b="1" dirty="0"/>
              <a:t>Renee Heffron</a:t>
            </a:r>
            <a:r>
              <a:rPr lang="en-US" dirty="0"/>
              <a:t>1 </a:t>
            </a:r>
          </a:p>
          <a:p>
            <a:r>
              <a:rPr lang="en-US" i="1" dirty="0"/>
              <a:t>1University of Washington, Seattle, WA, USA, 2University of California San Francisco, San Francisco, CA, USA </a:t>
            </a:r>
            <a:endParaRPr lang="en-US" dirty="0"/>
          </a:p>
          <a:p>
            <a:r>
              <a:rPr lang="en-US" b="1" dirty="0"/>
              <a:t>Background: </a:t>
            </a:r>
            <a:r>
              <a:rPr lang="en-US" dirty="0"/>
              <a:t>In many settings with high HIV prevalence, fertility rates are also high and women spend a significant proportion of their reproductive years pregnant, postpartum, or breastfeeding. Some, but not all, studies have demonstrated significantly higher HIV incidence during pregnancy. Per sex act analyses contribute an understanding of the absolute and relative risks of HIV transmission, and can provide insight into whether increased risk during pregnancy and postpartum is attributable to biological or sexual behavior changes. These data are critical to inform the delivery of HIV prevention interventions for women. </a:t>
            </a:r>
          </a:p>
          <a:p>
            <a:r>
              <a:rPr lang="en-US" b="1" dirty="0"/>
              <a:t>Methods: </a:t>
            </a:r>
            <a:r>
              <a:rPr lang="en-US" dirty="0"/>
              <a:t>2,751 African HIV </a:t>
            </a:r>
            <a:r>
              <a:rPr lang="en-US" dirty="0" err="1"/>
              <a:t>serodiscordant</a:t>
            </a:r>
            <a:r>
              <a:rPr lang="en-US" dirty="0"/>
              <a:t> couples with HIV uninfected female partners were followed prospectively for ≤48 months in two HIV prevention studies. Sexual frequency and condom use was reported monthly. HIV and pregnancy testing occurred monthly or quarterly depending on the study. Study time was categorized by reproductive stage as early pregnancy, late pregnancy, up to 6 months postpartum, or non-pregnant. HIV events that could not be linked between study partners by genetic sequencing were excluded. We used a complementary log-log model to compare the probability of male-to-female HIV transmission per sex act by reproductive stage. The reference case for HIV transmission probability is a </a:t>
            </a:r>
            <a:r>
              <a:rPr lang="en-US" dirty="0" err="1"/>
              <a:t>condomless</a:t>
            </a:r>
            <a:r>
              <a:rPr lang="en-US" dirty="0"/>
              <a:t> sex act between a 25 year old woman not using </a:t>
            </a:r>
            <a:r>
              <a:rPr lang="en-US" dirty="0" err="1"/>
              <a:t>PrEP</a:t>
            </a:r>
            <a:r>
              <a:rPr lang="en-US" dirty="0"/>
              <a:t> and a male partner with HIV RNA of 10,000 copies/ml. </a:t>
            </a:r>
          </a:p>
          <a:p>
            <a:r>
              <a:rPr lang="en-US" b="1" dirty="0"/>
              <a:t>Results: </a:t>
            </a:r>
            <a:r>
              <a:rPr lang="en-US" dirty="0"/>
              <a:t>Pregnancy incidence was 12.50 per 100 woman-years (95% CI: 11.52-13.55) and 82 HIV transmission events occurred. The HIV transmission probability was 1.05 per 1,000 sex acts when women were not pregnant, 2.19 in early pregnancy, 2.97 in late pregnancy, and 4.18 in postpartum women (Figure). After adjustment for condom use, age, use of </a:t>
            </a:r>
            <a:r>
              <a:rPr lang="en-US" dirty="0" err="1"/>
              <a:t>PrEP</a:t>
            </a:r>
            <a:r>
              <a:rPr lang="en-US" dirty="0"/>
              <a:t>, and HIV viral load, the probability of HIV transmission per sex act was significantly higher in late pregnancy (</a:t>
            </a:r>
            <a:r>
              <a:rPr lang="en-US" dirty="0" err="1"/>
              <a:t>aRR</a:t>
            </a:r>
            <a:r>
              <a:rPr lang="en-US" dirty="0"/>
              <a:t> 2.82, p=0.01) and postpartum (</a:t>
            </a:r>
            <a:r>
              <a:rPr lang="en-US" dirty="0" err="1"/>
              <a:t>aRR</a:t>
            </a:r>
            <a:r>
              <a:rPr lang="en-US" dirty="0"/>
              <a:t> 3.97, p=0.01) compared to non-pregnant time. </a:t>
            </a:r>
          </a:p>
          <a:p>
            <a:r>
              <a:rPr lang="en-US" b="1" dirty="0"/>
              <a:t>Conclusion: </a:t>
            </a:r>
            <a:r>
              <a:rPr lang="en-US" dirty="0"/>
              <a:t>The risk of HIV transmission per sex act steadily increased through pregnancy and was highest during postpartum, even after accounting for sexual behavior, </a:t>
            </a:r>
            <a:r>
              <a:rPr lang="en-US" dirty="0" err="1"/>
              <a:t>PrEP</a:t>
            </a:r>
            <a:r>
              <a:rPr lang="en-US" dirty="0"/>
              <a:t>, and HIV viral load, suggesting that biological changes during these periods increase HIV risk. While further research is needed to better understand biological susceptibility, scale-up of HIV prevention and testing in antenatal and postpartum care in high HIV prevalence settings is warranted to prevent sexual transmission and identify acute maternal HIV infections. </a:t>
            </a:r>
          </a:p>
          <a:p>
            <a:endParaRPr lang="en-US" dirty="0"/>
          </a:p>
        </p:txBody>
      </p:sp>
      <p:sp>
        <p:nvSpPr>
          <p:cNvPr id="4" name="Slide Number Placeholder 3"/>
          <p:cNvSpPr>
            <a:spLocks noGrp="1"/>
          </p:cNvSpPr>
          <p:nvPr>
            <p:ph type="sldNum" sz="quarter" idx="10"/>
          </p:nvPr>
        </p:nvSpPr>
        <p:spPr/>
        <p:txBody>
          <a:bodyPr/>
          <a:lstStyle/>
          <a:p>
            <a:fld id="{591AB78A-7831-4A62-AB22-77EAE70E2E5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1030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84213"/>
            <a:ext cx="4568825" cy="3425825"/>
          </a:xfrm>
        </p:spPr>
      </p:sp>
      <p:sp>
        <p:nvSpPr>
          <p:cNvPr id="3" name="Notes Placeholder 2"/>
          <p:cNvSpPr>
            <a:spLocks noGrp="1"/>
          </p:cNvSpPr>
          <p:nvPr>
            <p:ph type="body" idx="1"/>
          </p:nvPr>
        </p:nvSpPr>
        <p:spPr/>
        <p:txBody>
          <a:bodyPr/>
          <a:lstStyle/>
          <a:p>
            <a:pPr marL="171971" indent="-171971" defTabSz="917184">
              <a:buFont typeface="Arial" panose="020B0604020202020204" pitchFamily="34" charset="0"/>
              <a:buChar char="•"/>
              <a:defRPr/>
            </a:pPr>
            <a:r>
              <a:rPr lang="en-US" dirty="0"/>
              <a:t>Demand creation and community sensitization activities are conducted prior to outreach HIV testing and messages target men. </a:t>
            </a:r>
          </a:p>
          <a:p>
            <a:pPr marL="171971" indent="-171971" defTabSz="917184">
              <a:buFont typeface="Arial" panose="020B0604020202020204" pitchFamily="34" charset="0"/>
              <a:buChar char="•"/>
              <a:defRPr/>
            </a:pPr>
            <a:r>
              <a:rPr lang="en-US" dirty="0"/>
              <a:t>Models of outreach testing include hotspot and workplace testing using mobile teams of health workers who provide HIV testing. Work places were visited in coordination with HTS focal persons within the institutions. Health talks were conducted by a dedicated cadre of HIV testers- HIV diagnostic assistants (HDAs) or ART providers. Demand creation activities also included joint drama performances by employees in collaboration with the Malawi AIDS Counselling and Resource Center (MACRO), an implementing partner who was subcontracted by MSH. MACRO is a well-recognized indigenous organization which has been providing HIV services for over a decade in Blantyre. Those clients who are identified as positive are then actively linked to an ART clinic.</a:t>
            </a:r>
          </a:p>
          <a:p>
            <a:endParaRPr lang="en-US" dirty="0"/>
          </a:p>
        </p:txBody>
      </p:sp>
      <p:sp>
        <p:nvSpPr>
          <p:cNvPr id="4" name="Slide Number Placeholder 3"/>
          <p:cNvSpPr>
            <a:spLocks noGrp="1"/>
          </p:cNvSpPr>
          <p:nvPr>
            <p:ph type="sldNum" sz="quarter" idx="10"/>
          </p:nvPr>
        </p:nvSpPr>
        <p:spPr/>
        <p:txBody>
          <a:bodyPr/>
          <a:lstStyle/>
          <a:p>
            <a:pPr>
              <a:defRPr/>
            </a:pPr>
            <a:fld id="{75EE75FB-156E-465F-86DE-DB9FCDB51EC7}"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40625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31 countries with supportive policy &amp; increase</a:t>
            </a:r>
            <a:r>
              <a:rPr lang="en-GB" baseline="0" dirty="0"/>
              <a:t> in implementation</a:t>
            </a:r>
          </a:p>
          <a:p>
            <a:endParaRPr lang="en-GB" baseline="0" dirty="0"/>
          </a:p>
          <a:p>
            <a:r>
              <a:rPr lang="en-GB" baseline="0" dirty="0"/>
              <a:t>China - </a:t>
            </a:r>
            <a:r>
              <a:rPr lang="en-US" baseline="0" dirty="0"/>
              <a:t>point out that it is widely available and used according to reports - particularly among MSM</a:t>
            </a:r>
          </a:p>
          <a:p>
            <a:endParaRPr lang="en-US" baseline="0" dirty="0"/>
          </a:p>
          <a:p>
            <a:r>
              <a:rPr lang="en-US" baseline="0" dirty="0"/>
              <a:t>anecdotal </a:t>
            </a:r>
            <a:endParaRPr lang="en-GB" dirty="0"/>
          </a:p>
        </p:txBody>
      </p:sp>
      <p:sp>
        <p:nvSpPr>
          <p:cNvPr id="4" name="Slide Number Placeholder 3"/>
          <p:cNvSpPr>
            <a:spLocks noGrp="1"/>
          </p:cNvSpPr>
          <p:nvPr>
            <p:ph type="sldNum" sz="quarter" idx="10"/>
          </p:nvPr>
        </p:nvSpPr>
        <p:spPr/>
        <p:txBody>
          <a:bodyPr/>
          <a:lstStyle/>
          <a:p>
            <a:fld id="{06EE2733-F44E-43B6-AFE4-68B8964343C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085679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142" y="-19050"/>
            <a:ext cx="9182100" cy="6877050"/>
          </a:xfrm>
          <a:prstGeom prst="rect">
            <a:avLst/>
          </a:prstGeom>
          <a:blipFill dpi="0" rotWithShape="1">
            <a:blip r:embed="rId3">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402683" y="-19049"/>
            <a:ext cx="5741318"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0"/>
          </p:nvPr>
        </p:nvSpPr>
        <p:spPr>
          <a:xfrm>
            <a:off x="216570" y="4269791"/>
            <a:ext cx="8449976" cy="369332"/>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smtClean="0"/>
              <a:t>Click to edit Master text styles</a:t>
            </a:r>
          </a:p>
        </p:txBody>
      </p:sp>
      <p:sp>
        <p:nvSpPr>
          <p:cNvPr id="9" name="Title 16"/>
          <p:cNvSpPr>
            <a:spLocks noGrp="1"/>
          </p:cNvSpPr>
          <p:nvPr>
            <p:ph type="title"/>
          </p:nvPr>
        </p:nvSpPr>
        <p:spPr>
          <a:xfrm>
            <a:off x="216569" y="2642464"/>
            <a:ext cx="8698831" cy="1573072"/>
          </a:xfrm>
          <a:prstGeom prst="rect">
            <a:avLst/>
          </a:prstGeom>
        </p:spPr>
        <p:txBody>
          <a:bodyPr anchor="ctr" anchorCtr="0">
            <a:noAutofit/>
          </a:bodyPr>
          <a:lstStyle>
            <a:lvl1pPr algn="l">
              <a:defRPr sz="5400">
                <a:solidFill>
                  <a:schemeClr val="bg1"/>
                </a:solidFill>
                <a:latin typeface="+mj-lt"/>
              </a:defRPr>
            </a:lvl1pPr>
          </a:lstStyle>
          <a:p>
            <a:r>
              <a:rPr lang="en-US" smtClean="0"/>
              <a:t>Click to edit Master title style</a:t>
            </a:r>
            <a:endParaRPr lang="en-US" dirty="0"/>
          </a:p>
        </p:txBody>
      </p:sp>
      <p:pic>
        <p:nvPicPr>
          <p:cNvPr id="11" name="Picture 10" descr="PEPFAR-Logo-Color-Tagline-Transparent-White.gif"/>
          <p:cNvPicPr>
            <a:picLocks noChangeAspect="1"/>
          </p:cNvPicPr>
          <p:nvPr userDrawn="1"/>
        </p:nvPicPr>
        <p:blipFill>
          <a:blip r:embed="rId5" cstate="print"/>
          <a:stretch>
            <a:fillRect/>
          </a:stretch>
        </p:blipFill>
        <p:spPr>
          <a:xfrm>
            <a:off x="216569" y="228602"/>
            <a:ext cx="3186113" cy="1153467"/>
          </a:xfrm>
          <a:prstGeom prst="rect">
            <a:avLst/>
          </a:prstGeom>
        </p:spPr>
      </p:pic>
    </p:spTree>
    <p:extLst>
      <p:ext uri="{BB962C8B-B14F-4D97-AF65-F5344CB8AC3E}">
        <p14:creationId xmlns:p14="http://schemas.microsoft.com/office/powerpoint/2010/main" val="143413394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9" name="Text Placeholder 9"/>
          <p:cNvSpPr>
            <a:spLocks noGrp="1"/>
          </p:cNvSpPr>
          <p:nvPr userDrawn="1">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186163" y="228600"/>
            <a:ext cx="8729237" cy="6400800"/>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836" y="6121327"/>
            <a:ext cx="1161871" cy="308071"/>
          </a:xfrm>
          <a:prstGeom prst="rect">
            <a:avLst/>
          </a:prstGeom>
        </p:spPr>
      </p:pic>
      <p:pic>
        <p:nvPicPr>
          <p:cNvPr id="31" name="Picture 30"/>
          <p:cNvPicPr>
            <a:picLocks noChangeAspect="1"/>
          </p:cNvPicPr>
          <p:nvPr userDrawn="1"/>
        </p:nvPicPr>
        <p:blipFill rotWithShape="1">
          <a:blip r:embed="rId4">
            <a:extLst>
              <a:ext uri="{28A0092B-C50C-407E-A947-70E740481C1C}">
                <a14:useLocalDpi xmlns:a14="http://schemas.microsoft.com/office/drawing/2010/main" val="0"/>
              </a:ext>
            </a:extLst>
          </a:blip>
          <a:srcRect r="6904"/>
          <a:stretch/>
        </p:blipFill>
        <p:spPr>
          <a:xfrm>
            <a:off x="4221777" y="2804400"/>
            <a:ext cx="4681591" cy="3825000"/>
          </a:xfrm>
          <a:prstGeom prst="rect">
            <a:avLst/>
          </a:prstGeom>
        </p:spPr>
      </p:pic>
    </p:spTree>
    <p:extLst>
      <p:ext uri="{BB962C8B-B14F-4D97-AF65-F5344CB8AC3E}">
        <p14:creationId xmlns:p14="http://schemas.microsoft.com/office/powerpoint/2010/main" val="3860222526"/>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095500" y="0"/>
            <a:ext cx="702945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522633821"/>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11483" b="12300"/>
          <a:stretch/>
        </p:blipFill>
        <p:spPr>
          <a:xfrm>
            <a:off x="2095500" y="1"/>
            <a:ext cx="7048500" cy="6858000"/>
          </a:xfrm>
          <a:prstGeom prst="rect">
            <a:avLst/>
          </a:prstGeom>
        </p:spPr>
      </p:pic>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959707934"/>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7" r="11487" b="11830"/>
          <a:stretch/>
        </p:blipFill>
        <p:spPr>
          <a:xfrm>
            <a:off x="2053295" y="-28136"/>
            <a:ext cx="7090705" cy="6894157"/>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929927492"/>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638" r="9734" b="10648"/>
          <a:stretch/>
        </p:blipFill>
        <p:spPr>
          <a:xfrm>
            <a:off x="2191751" y="0"/>
            <a:ext cx="6936207"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717064903"/>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6108" r="20264" b="17933"/>
          <a:stretch/>
        </p:blipFill>
        <p:spPr>
          <a:xfrm>
            <a:off x="4788569" y="-24063"/>
            <a:ext cx="4355431" cy="688206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78925516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180636" y="0"/>
            <a:ext cx="3963364"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849888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5180636" y="0"/>
            <a:ext cx="3963364"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18138985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p:blipFill>
        <p:spPr>
          <a:xfrm>
            <a:off x="5143501" y="-19050"/>
            <a:ext cx="3981450"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9" name="Text Placeholder 9"/>
          <p:cNvSpPr>
            <a:spLocks noGrp="1"/>
          </p:cNvSpPr>
          <p:nvPr>
            <p:ph type="body" sz="quarter" idx="13"/>
          </p:nvPr>
        </p:nvSpPr>
        <p:spPr>
          <a:xfrm>
            <a:off x="172515" y="2705443"/>
            <a:ext cx="8768132"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33508567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6718690"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4"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solidFill>
                  <a:schemeClr val="bg1"/>
                </a:solidFill>
              </a:rPr>
              <a:pPr/>
              <a:t>‹#›</a:t>
            </a:fld>
            <a:endParaRPr lang="en-US" dirty="0">
              <a:solidFill>
                <a:schemeClr val="bg1"/>
              </a:solidFill>
            </a:endParaRPr>
          </a:p>
        </p:txBody>
      </p:sp>
      <p:sp>
        <p:nvSpPr>
          <p:cNvPr id="16" name="Text Placeholder 9"/>
          <p:cNvSpPr>
            <a:spLocks noGrp="1"/>
          </p:cNvSpPr>
          <p:nvPr>
            <p:ph type="body" sz="quarter" idx="13"/>
          </p:nvPr>
        </p:nvSpPr>
        <p:spPr>
          <a:xfrm>
            <a:off x="4095750" y="4134193"/>
            <a:ext cx="4819650" cy="818807"/>
          </a:xfrm>
          <a:prstGeom prst="rect">
            <a:avLst/>
          </a:prstGeom>
        </p:spPr>
        <p:txBody>
          <a:bodyPr lIns="0" tIns="0" rIns="0" bIns="0">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6179415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19050"/>
            <a:ext cx="9182100" cy="6877050"/>
          </a:xfrm>
          <a:prstGeom prst="rect">
            <a:avLst/>
          </a:prstGeom>
          <a:blipFill dpi="0" rotWithShape="1">
            <a:blip r:embed="rId3">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4" name="Rectangle 6893"/>
          <p:cNvSpPr/>
          <p:nvPr userDrawn="1"/>
        </p:nvSpPr>
        <p:spPr>
          <a:xfrm>
            <a:off x="5131185" y="-19049"/>
            <a:ext cx="4012815"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0"/>
          </p:nvPr>
        </p:nvSpPr>
        <p:spPr>
          <a:xfrm>
            <a:off x="216570" y="4269791"/>
            <a:ext cx="869883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smtClean="0"/>
              <a:t>Click to edit Master text styles</a:t>
            </a:r>
          </a:p>
        </p:txBody>
      </p:sp>
      <p:sp>
        <p:nvSpPr>
          <p:cNvPr id="17" name="Title 16"/>
          <p:cNvSpPr>
            <a:spLocks noGrp="1"/>
          </p:cNvSpPr>
          <p:nvPr>
            <p:ph type="title"/>
          </p:nvPr>
        </p:nvSpPr>
        <p:spPr>
          <a:xfrm>
            <a:off x="216569" y="2642464"/>
            <a:ext cx="8698831" cy="1573072"/>
          </a:xfrm>
          <a:prstGeom prst="rect">
            <a:avLst/>
          </a:prstGeom>
        </p:spPr>
        <p:txBody>
          <a:bodyPr anchor="ctr" anchorCtr="0">
            <a:noAutofit/>
          </a:bodyPr>
          <a:lstStyle>
            <a:lvl1pPr algn="ctr">
              <a:defRPr sz="5400">
                <a:solidFill>
                  <a:schemeClr val="bg1"/>
                </a:solidFill>
                <a:latin typeface="+mj-lt"/>
              </a:defRPr>
            </a:lvl1pPr>
          </a:lstStyle>
          <a:p>
            <a:r>
              <a:rPr lang="en-US" dirty="0" smtClean="0"/>
              <a:t>Click to edit Master title style</a:t>
            </a:r>
            <a:endParaRPr lang="en-US" dirty="0"/>
          </a:p>
        </p:txBody>
      </p:sp>
      <p:pic>
        <p:nvPicPr>
          <p:cNvPr id="10" name="Picture 9" descr="PEPFAR-Logo-Color-Tagline-Transparent-White.gif"/>
          <p:cNvPicPr>
            <a:picLocks noChangeAspect="1"/>
          </p:cNvPicPr>
          <p:nvPr/>
        </p:nvPicPr>
        <p:blipFill>
          <a:blip r:embed="rId5" cstate="print"/>
          <a:stretch>
            <a:fillRect/>
          </a:stretch>
        </p:blipFill>
        <p:spPr>
          <a:xfrm>
            <a:off x="216569" y="248601"/>
            <a:ext cx="3186113" cy="1153467"/>
          </a:xfrm>
          <a:prstGeom prst="rect">
            <a:avLst/>
          </a:prstGeom>
        </p:spPr>
      </p:pic>
    </p:spTree>
    <p:extLst>
      <p:ext uri="{BB962C8B-B14F-4D97-AF65-F5344CB8AC3E}">
        <p14:creationId xmlns:p14="http://schemas.microsoft.com/office/powerpoint/2010/main" val="1390919863"/>
      </p:ext>
    </p:extLst>
  </p:cSld>
  <p:clrMapOvr>
    <a:masterClrMapping/>
  </p:clrMapOvr>
  <p:extLst mod="1">
    <p:ext uri="{DCECCB84-F9BA-43D5-87BE-67443E8EF086}">
      <p15:sldGuideLst xmlns:p15="http://schemas.microsoft.com/office/powerpoint/2012/main">
        <p15:guide id="1" orient="horz" pos="2136" userDrawn="1">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86700" cy="1325563"/>
          </a:xfrm>
          <a:prstGeom prst="rect">
            <a:avLst/>
          </a:prstGeom>
        </p:spPr>
        <p:txBody>
          <a:bodyPr lIns="121917" tIns="60958" rIns="121917" bIns="60958"/>
          <a:lstStyle/>
          <a:p>
            <a:r>
              <a:rPr lang="en-US"/>
              <a:t>Click to edit Master title style</a:t>
            </a:r>
            <a:endParaRPr lang="en-US" dirty="0"/>
          </a:p>
        </p:txBody>
      </p:sp>
      <p:sp>
        <p:nvSpPr>
          <p:cNvPr id="3" name="Content Placeholder 2"/>
          <p:cNvSpPr>
            <a:spLocks noGrp="1"/>
          </p:cNvSpPr>
          <p:nvPr>
            <p:ph idx="1"/>
          </p:nvPr>
        </p:nvSpPr>
        <p:spPr>
          <a:xfrm>
            <a:off x="628651" y="1825625"/>
            <a:ext cx="7886700" cy="4351339"/>
          </a:xfrm>
          <a:prstGeom prst="rect">
            <a:avLst/>
          </a:prstGeom>
        </p:spPr>
        <p:txBody>
          <a:bodyPr lIns="121917" tIns="60958" rIns="121917" bIns="6095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lIns="121917" tIns="60958" rIns="121917" bIns="60958"/>
          <a:lstStyle/>
          <a:p>
            <a:fld id="{9EDB1326-23AE-4FC8-82F7-0578FB2477B4}" type="datetimeFigureOut">
              <a:rPr lang="en-GB" smtClean="0">
                <a:solidFill>
                  <a:prstClr val="black">
                    <a:tint val="75000"/>
                  </a:prstClr>
                </a:solidFill>
              </a:rPr>
              <a:pPr/>
              <a:t>20/07/2018</a:t>
            </a:fld>
            <a:endParaRPr lang="en-GB">
              <a:solidFill>
                <a:prstClr val="black">
                  <a:tint val="75000"/>
                </a:prstClr>
              </a:solidFill>
            </a:endParaRPr>
          </a:p>
        </p:txBody>
      </p:sp>
      <p:sp>
        <p:nvSpPr>
          <p:cNvPr id="5" name="Footer Placeholder 4"/>
          <p:cNvSpPr>
            <a:spLocks noGrp="1"/>
          </p:cNvSpPr>
          <p:nvPr>
            <p:ph type="ftr" sz="quarter" idx="11"/>
          </p:nvPr>
        </p:nvSpPr>
        <p:spPr>
          <a:xfrm>
            <a:off x="3028951" y="6356352"/>
            <a:ext cx="3086100" cy="365125"/>
          </a:xfrm>
          <a:prstGeom prst="rect">
            <a:avLst/>
          </a:prstGeom>
        </p:spPr>
        <p:txBody>
          <a:bodyPr lIns="121917" tIns="60958" rIns="121917" bIns="60958"/>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E26759-07D7-4192-A365-F538437A15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969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6C2142-327E-4716-B928-AFD2CB005C96}" type="datetimeFigureOut">
              <a:rPr lang="en-US" smtClean="0"/>
              <a:t>7/20/2018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961A868-70DB-46F8-82A4-96420CA54C3B}" type="slidenum">
              <a:rPr lang="en-US" smtClean="0"/>
              <a:t>‹#›</a:t>
            </a:fld>
            <a:endParaRPr lang="en-US"/>
          </a:p>
        </p:txBody>
      </p:sp>
    </p:spTree>
    <p:extLst>
      <p:ext uri="{BB962C8B-B14F-4D97-AF65-F5344CB8AC3E}">
        <p14:creationId xmlns:p14="http://schemas.microsoft.com/office/powerpoint/2010/main" val="299721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41" y="6049575"/>
            <a:ext cx="1619672" cy="586369"/>
          </a:xfrm>
          <a:prstGeom prst="rect">
            <a:avLst/>
          </a:prstGeom>
        </p:spPr>
      </p:pic>
      <p:sp>
        <p:nvSpPr>
          <p:cNvPr id="8" name="Rectangle 7"/>
          <p:cNvSpPr/>
          <p:nvPr userDrawn="1"/>
        </p:nvSpPr>
        <p:spPr>
          <a:xfrm>
            <a:off x="251521" y="188640"/>
            <a:ext cx="8712968"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Content Placeholder 9"/>
          <p:cNvSpPr>
            <a:spLocks noGrp="1"/>
          </p:cNvSpPr>
          <p:nvPr>
            <p:ph sz="quarter" idx="10" hasCustomPrompt="1"/>
          </p:nvPr>
        </p:nvSpPr>
        <p:spPr>
          <a:xfrm>
            <a:off x="1979614" y="6382022"/>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364285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6"/>
          <p:cNvSpPr>
            <a:spLocks noGrp="1"/>
          </p:cNvSpPr>
          <p:nvPr>
            <p:ph type="title"/>
          </p:nvPr>
        </p:nvSpPr>
        <p:spPr>
          <a:xfrm>
            <a:off x="1967582" y="2657522"/>
            <a:ext cx="6108031" cy="1573072"/>
          </a:xfrm>
          <a:prstGeom prst="rect">
            <a:avLst/>
          </a:prstGeom>
        </p:spPr>
        <p:txBody>
          <a:bodyPr anchor="ctr" anchorCtr="0">
            <a:noAutofit/>
          </a:bodyPr>
          <a:lstStyle>
            <a:lvl1pPr algn="l">
              <a:defRPr sz="54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4833847"/>
      </p:ext>
    </p:extLst>
  </p:cSld>
  <p:clrMapOvr>
    <a:masterClrMapping/>
  </p:clrMapOvr>
  <p:extLst mod="1">
    <p:ext uri="{DCECCB84-F9BA-43D5-87BE-67443E8EF086}">
      <p15:sldGuideLst xmlns:p15="http://schemas.microsoft.com/office/powerpoint/2012/main">
        <p15:guide id="1" orient="horz" pos="2136" userDrawn="1">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360622"/>
            <a:ext cx="1161871" cy="421178"/>
          </a:xfrm>
          <a:prstGeom prst="rect">
            <a:avLst/>
          </a:prstGeom>
        </p:spPr>
      </p:pic>
      <p:sp>
        <p:nvSpPr>
          <p:cNvPr id="4" name="Text Placeholder 3"/>
          <p:cNvSpPr>
            <a:spLocks noGrp="1"/>
          </p:cNvSpPr>
          <p:nvPr>
            <p:ph type="body" sz="quarter" idx="15"/>
          </p:nvPr>
        </p:nvSpPr>
        <p:spPr>
          <a:xfrm>
            <a:off x="1419851" y="6499276"/>
            <a:ext cx="7203646"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smtClean="0"/>
              <a:t>Click to edit Master text styles</a:t>
            </a:r>
            <a:endParaRPr lang="en-US" dirty="0"/>
          </a:p>
        </p:txBody>
      </p:sp>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3652121219"/>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9144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172515" y="203817"/>
            <a:ext cx="8768132"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360622"/>
            <a:ext cx="1161871" cy="421178"/>
          </a:xfrm>
          <a:prstGeom prst="rect">
            <a:avLst/>
          </a:prstGeom>
        </p:spPr>
      </p:pic>
      <p:sp>
        <p:nvSpPr>
          <p:cNvPr id="4" name="Text Placeholder 3"/>
          <p:cNvSpPr>
            <a:spLocks noGrp="1"/>
          </p:cNvSpPr>
          <p:nvPr>
            <p:ph type="body" sz="quarter" idx="15"/>
          </p:nvPr>
        </p:nvSpPr>
        <p:spPr>
          <a:xfrm>
            <a:off x="1419851" y="6499276"/>
            <a:ext cx="7203646"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smtClean="0"/>
              <a:t>Click to edit Master text styles</a:t>
            </a:r>
            <a:endParaRPr lang="en-US" dirty="0"/>
          </a:p>
        </p:txBody>
      </p:sp>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
        <p:nvSpPr>
          <p:cNvPr id="12" name="Text Placeholder 13"/>
          <p:cNvSpPr>
            <a:spLocks noGrp="1"/>
          </p:cNvSpPr>
          <p:nvPr>
            <p:ph type="body" sz="quarter" idx="14"/>
          </p:nvPr>
        </p:nvSpPr>
        <p:spPr>
          <a:xfrm>
            <a:off x="200651" y="958048"/>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4063561052"/>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72515" y="230827"/>
            <a:ext cx="8768132"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360622"/>
            <a:ext cx="1161871" cy="421178"/>
          </a:xfrm>
          <a:prstGeom prst="rect">
            <a:avLst/>
          </a:prstGeom>
        </p:spPr>
      </p:pic>
      <p:sp>
        <p:nvSpPr>
          <p:cNvPr id="16" name="Text Placeholder 13"/>
          <p:cNvSpPr>
            <a:spLocks noGrp="1"/>
          </p:cNvSpPr>
          <p:nvPr>
            <p:ph type="body" sz="quarter" idx="14"/>
          </p:nvPr>
        </p:nvSpPr>
        <p:spPr>
          <a:xfrm>
            <a:off x="200651" y="903456"/>
            <a:ext cx="8710612"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17" name="Text Placeholder 3"/>
          <p:cNvSpPr>
            <a:spLocks noGrp="1"/>
          </p:cNvSpPr>
          <p:nvPr>
            <p:ph type="body" sz="quarter" idx="15"/>
          </p:nvPr>
        </p:nvSpPr>
        <p:spPr>
          <a:xfrm>
            <a:off x="1419851" y="6499276"/>
            <a:ext cx="7203646"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smtClean="0"/>
              <a:t>Click to edit Master text styles</a:t>
            </a:r>
            <a:endParaRPr lang="en-US" dirty="0"/>
          </a:p>
        </p:txBody>
      </p:sp>
      <p:sp>
        <p:nvSpPr>
          <p:cNvPr id="18"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309503006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186163" y="228600"/>
            <a:ext cx="8729237" cy="6400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836" y="6121327"/>
            <a:ext cx="1161871" cy="308071"/>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2625" r="16276" b="18381"/>
          <a:stretch/>
        </p:blipFill>
        <p:spPr>
          <a:xfrm>
            <a:off x="4964068" y="228601"/>
            <a:ext cx="3981450" cy="6428874"/>
          </a:xfrm>
          <a:prstGeom prst="rect">
            <a:avLst/>
          </a:prstGeom>
        </p:spPr>
      </p:pic>
    </p:spTree>
    <p:extLst>
      <p:ext uri="{BB962C8B-B14F-4D97-AF65-F5344CB8AC3E}">
        <p14:creationId xmlns:p14="http://schemas.microsoft.com/office/powerpoint/2010/main" val="1021417780"/>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4964068" y="240633"/>
            <a:ext cx="3963364" cy="6400800"/>
          </a:xfrm>
          <a:prstGeom prst="rect">
            <a:avLst/>
          </a:prstGeom>
        </p:spPr>
      </p:pic>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186163" y="228600"/>
            <a:ext cx="8729237" cy="6400800"/>
          </a:xfrm>
          <a:prstGeom prst="rect">
            <a:avLst/>
          </a:prstGeom>
          <a:noFill/>
          <a:ln w="76200">
            <a:solidFill>
              <a:srgbClr val="931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836" y="6121327"/>
            <a:ext cx="1161871" cy="308071"/>
          </a:xfrm>
          <a:prstGeom prst="rect">
            <a:avLst/>
          </a:prstGeom>
        </p:spPr>
      </p:pic>
    </p:spTree>
    <p:extLst>
      <p:ext uri="{BB962C8B-B14F-4D97-AF65-F5344CB8AC3E}">
        <p14:creationId xmlns:p14="http://schemas.microsoft.com/office/powerpoint/2010/main" val="3097867649"/>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5389563" y="228600"/>
            <a:ext cx="3525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08" y="6417175"/>
            <a:ext cx="1161871" cy="308071"/>
          </a:xfrm>
          <a:prstGeom prst="rect">
            <a:avLst/>
          </a:prstGeom>
        </p:spPr>
      </p:pic>
      <p:sp>
        <p:nvSpPr>
          <p:cNvPr id="11" name="Slide Number Placeholder 5"/>
          <p:cNvSpPr txBox="1">
            <a:spLocks/>
          </p:cNvSpPr>
          <p:nvPr userDrawn="1"/>
        </p:nvSpPr>
        <p:spPr>
          <a:xfrm>
            <a:off x="8566488" y="6398557"/>
            <a:ext cx="44123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9" name="Text Placeholder 9"/>
          <p:cNvSpPr>
            <a:spLocks noGrp="1"/>
          </p:cNvSpPr>
          <p:nvPr userDrawn="1">
            <p:ph type="body" sz="quarter" idx="13"/>
          </p:nvPr>
        </p:nvSpPr>
        <p:spPr>
          <a:xfrm>
            <a:off x="536836" y="594112"/>
            <a:ext cx="4987664"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186163" y="228600"/>
            <a:ext cx="8729237" cy="640080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836" y="6121327"/>
            <a:ext cx="1161871" cy="308071"/>
          </a:xfrm>
          <a:prstGeom prst="rect">
            <a:avLst/>
          </a:prstGeom>
        </p:spPr>
      </p:pic>
    </p:spTree>
    <p:extLst>
      <p:ext uri="{BB962C8B-B14F-4D97-AF65-F5344CB8AC3E}">
        <p14:creationId xmlns:p14="http://schemas.microsoft.com/office/powerpoint/2010/main" val="1527765125"/>
      </p:ext>
    </p:extLst>
  </p:cSld>
  <p:clrMapOvr>
    <a:masterClrMapping/>
  </p:clrMapOvr>
  <p:extLst mod="1">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79980" y="6356353"/>
            <a:ext cx="20574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357314168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6" r:id="rId3"/>
    <p:sldLayoutId id="2147483686" r:id="rId4"/>
    <p:sldLayoutId id="2147483681" r:id="rId5"/>
    <p:sldLayoutId id="2147483690" r:id="rId6"/>
    <p:sldLayoutId id="2147483688" r:id="rId7"/>
    <p:sldLayoutId id="2147483698" r:id="rId8"/>
    <p:sldLayoutId id="2147483687" r:id="rId9"/>
    <p:sldLayoutId id="2147483702" r:id="rId10"/>
    <p:sldLayoutId id="2147483685" r:id="rId11"/>
    <p:sldLayoutId id="2147483682" r:id="rId12"/>
    <p:sldLayoutId id="2147483689" r:id="rId13"/>
    <p:sldLayoutId id="2147483692" r:id="rId14"/>
    <p:sldLayoutId id="2147483693" r:id="rId15"/>
    <p:sldLayoutId id="2147483699" r:id="rId16"/>
    <p:sldLayoutId id="2147483700" r:id="rId17"/>
    <p:sldLayoutId id="2147483697" r:id="rId18"/>
    <p:sldLayoutId id="2147483701" r:id="rId19"/>
    <p:sldLayoutId id="2147483703" r:id="rId20"/>
    <p:sldLayoutId id="2147483704" r:id="rId21"/>
    <p:sldLayoutId id="214748370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1805" y="1564901"/>
            <a:ext cx="6621732" cy="1089529"/>
          </a:xfrm>
        </p:spPr>
        <p:txBody>
          <a:bodyPr/>
          <a:lstStyle/>
          <a:p>
            <a:r>
              <a:rPr lang="en-US" sz="3600" b="1" spc="300" dirty="0"/>
              <a:t>The Last Mile to EMTCT: </a:t>
            </a:r>
            <a:r>
              <a:rPr lang="en-US" sz="3600" b="1" spc="300" dirty="0" smtClean="0"/>
              <a:t>Are </a:t>
            </a:r>
            <a:r>
              <a:rPr lang="en-US" sz="3600" b="1" spc="300" dirty="0"/>
              <a:t>we there yet?</a:t>
            </a:r>
          </a:p>
        </p:txBody>
      </p:sp>
      <p:sp>
        <p:nvSpPr>
          <p:cNvPr id="3" name="Title 2"/>
          <p:cNvSpPr>
            <a:spLocks noGrp="1"/>
          </p:cNvSpPr>
          <p:nvPr>
            <p:ph type="title"/>
          </p:nvPr>
        </p:nvSpPr>
        <p:spPr>
          <a:xfrm>
            <a:off x="216568" y="2705998"/>
            <a:ext cx="8698831" cy="1573072"/>
          </a:xfrm>
        </p:spPr>
        <p:txBody>
          <a:bodyPr/>
          <a:lstStyle/>
          <a:p>
            <a:r>
              <a:rPr lang="en-US" sz="2800" dirty="0" smtClean="0"/>
              <a:t>Strategies </a:t>
            </a:r>
            <a:r>
              <a:rPr lang="en-US" sz="2800" dirty="0"/>
              <a:t>to improve the impact of EMTCT </a:t>
            </a:r>
            <a:r>
              <a:rPr lang="en-US" sz="2800" dirty="0" smtClean="0"/>
              <a:t>programs and </a:t>
            </a:r>
            <a:r>
              <a:rPr lang="en-US" sz="2800" dirty="0"/>
              <a:t>reduce HIV incidence during pregnancy and the post-partum period</a:t>
            </a:r>
          </a:p>
        </p:txBody>
      </p:sp>
      <p:sp>
        <p:nvSpPr>
          <p:cNvPr id="4" name="Text Placeholder 1"/>
          <p:cNvSpPr txBox="1">
            <a:spLocks/>
          </p:cNvSpPr>
          <p:nvPr/>
        </p:nvSpPr>
        <p:spPr>
          <a:xfrm>
            <a:off x="340996" y="4464299"/>
            <a:ext cx="8449976" cy="1585049"/>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Dr. Heather Watts</a:t>
            </a:r>
          </a:p>
          <a:p>
            <a:r>
              <a:rPr lang="en-US" dirty="0" smtClean="0"/>
              <a:t>Office of the Global AIDS Coordinator</a:t>
            </a:r>
          </a:p>
          <a:p>
            <a:r>
              <a:rPr lang="en-US" dirty="0" smtClean="0">
                <a:latin typeface="Arial" panose="020B0604020202020204" pitchFamily="34" charset="0"/>
                <a:cs typeface="Arial" panose="020B0604020202020204" pitchFamily="34" charset="0"/>
              </a:rPr>
              <a:t>Director for HIV Prevention and Community</a:t>
            </a:r>
          </a:p>
          <a:p>
            <a:r>
              <a:rPr lang="en-US" dirty="0" smtClean="0">
                <a:latin typeface="Arial" panose="020B0604020202020204" pitchFamily="34" charset="0"/>
                <a:cs typeface="Arial" panose="020B0604020202020204" pitchFamily="34" charset="0"/>
              </a:rPr>
              <a:t>PEPFAR</a:t>
            </a:r>
          </a:p>
        </p:txBody>
      </p:sp>
      <p:sp>
        <p:nvSpPr>
          <p:cNvPr id="5" name="Rectangle 4"/>
          <p:cNvSpPr/>
          <p:nvPr/>
        </p:nvSpPr>
        <p:spPr>
          <a:xfrm>
            <a:off x="2008071" y="4256211"/>
            <a:ext cx="5029200" cy="4571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350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31" y="0"/>
            <a:ext cx="8229600" cy="1143000"/>
          </a:xfrm>
        </p:spPr>
        <p:txBody>
          <a:bodyPr>
            <a:noAutofit/>
          </a:bodyPr>
          <a:lstStyle/>
          <a:p>
            <a:r>
              <a:rPr lang="en-US" sz="3200" b="1" i="1" dirty="0" smtClean="0">
                <a:solidFill>
                  <a:schemeClr val="accent5">
                    <a:lumMod val="25000"/>
                  </a:schemeClr>
                </a:solidFill>
              </a:rPr>
              <a:t>Data-Informed Approaches</a:t>
            </a:r>
            <a:br>
              <a:rPr lang="en-US" sz="3200" b="1" i="1" dirty="0" smtClean="0">
                <a:solidFill>
                  <a:schemeClr val="accent5">
                    <a:lumMod val="25000"/>
                  </a:schemeClr>
                </a:solidFill>
              </a:rPr>
            </a:br>
            <a:r>
              <a:rPr lang="en-US" sz="3200" b="1" i="1" dirty="0" smtClean="0">
                <a:solidFill>
                  <a:schemeClr val="accent5">
                    <a:lumMod val="25000"/>
                  </a:schemeClr>
                </a:solidFill>
              </a:rPr>
              <a:t> To Reach Men </a:t>
            </a:r>
            <a:r>
              <a:rPr lang="en-US" sz="3200" b="1" i="1" dirty="0">
                <a:solidFill>
                  <a:schemeClr val="accent5">
                    <a:lumMod val="25000"/>
                  </a:schemeClr>
                </a:solidFill>
              </a:rPr>
              <a:t>and </a:t>
            </a:r>
            <a:r>
              <a:rPr lang="en-US" sz="3200" b="1" i="1" dirty="0" smtClean="0">
                <a:solidFill>
                  <a:schemeClr val="accent5">
                    <a:lumMod val="25000"/>
                  </a:schemeClr>
                </a:solidFill>
              </a:rPr>
              <a:t>Boys</a:t>
            </a:r>
            <a:endParaRPr lang="en-US" sz="3200" b="1" i="1" dirty="0">
              <a:solidFill>
                <a:schemeClr val="accent5">
                  <a:lumMod val="2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4569285"/>
              </p:ext>
            </p:extLst>
          </p:nvPr>
        </p:nvGraphicFramePr>
        <p:xfrm>
          <a:off x="762000" y="1112520"/>
          <a:ext cx="8229600" cy="5683672"/>
        </p:xfrm>
        <a:graphic>
          <a:graphicData uri="http://schemas.openxmlformats.org/drawingml/2006/table">
            <a:tbl>
              <a:tblPr firstRow="1" bandRow="1">
                <a:tableStyleId>{5C22544A-7EE6-4342-B048-85BDC9FD1C3A}</a:tableStyleId>
              </a:tblPr>
              <a:tblGrid>
                <a:gridCol w="3586372">
                  <a:extLst>
                    <a:ext uri="{9D8B030D-6E8A-4147-A177-3AD203B41FA5}">
                      <a16:colId xmlns:a16="http://schemas.microsoft.com/office/drawing/2014/main" val="20000"/>
                    </a:ext>
                  </a:extLst>
                </a:gridCol>
                <a:gridCol w="177255">
                  <a:extLst>
                    <a:ext uri="{9D8B030D-6E8A-4147-A177-3AD203B41FA5}">
                      <a16:colId xmlns:a16="http://schemas.microsoft.com/office/drawing/2014/main" val="20001"/>
                    </a:ext>
                  </a:extLst>
                </a:gridCol>
                <a:gridCol w="4465973">
                  <a:extLst>
                    <a:ext uri="{9D8B030D-6E8A-4147-A177-3AD203B41FA5}">
                      <a16:colId xmlns:a16="http://schemas.microsoft.com/office/drawing/2014/main" val="20002"/>
                    </a:ext>
                  </a:extLst>
                </a:gridCol>
              </a:tblGrid>
              <a:tr h="1312353">
                <a:tc>
                  <a:txBody>
                    <a:bodyPr/>
                    <a:lstStyle/>
                    <a:p>
                      <a:pPr marL="285750" indent="-285750">
                        <a:buFont typeface="Century Gothic" panose="020B0502020202020204" pitchFamily="34" charset="0"/>
                        <a:buChar char="►"/>
                      </a:pPr>
                      <a:r>
                        <a:rPr lang="en-US" sz="1800" b="1" dirty="0" smtClean="0">
                          <a:solidFill>
                            <a:schemeClr val="bg1"/>
                          </a:solidFill>
                        </a:rPr>
                        <a:t>Reach more boys and men with HIV testing services</a:t>
                      </a:r>
                    </a:p>
                    <a:p>
                      <a:endParaRPr lang="en-US" sz="1800" b="1" dirty="0">
                        <a:solidFill>
                          <a:schemeClr val="bg1"/>
                        </a:solidFill>
                      </a:endParaRPr>
                    </a:p>
                  </a:txBody>
                  <a:tcPr marL="68580" marR="68580">
                    <a:solidFill>
                      <a:schemeClr val="accent5">
                        <a:lumMod val="25000"/>
                      </a:schemeClr>
                    </a:solidFill>
                  </a:tcPr>
                </a:tc>
                <a:tc>
                  <a:txBody>
                    <a:bodyPr/>
                    <a:lstStyle/>
                    <a:p>
                      <a:endParaRPr lang="en-US" sz="1500" b="1" dirty="0">
                        <a:solidFill>
                          <a:schemeClr val="tx1"/>
                        </a:solidFill>
                      </a:endParaRPr>
                    </a:p>
                  </a:txBody>
                  <a:tcPr marL="68580" marR="6858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Index case testing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Male testing, family testing days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baseline="0" dirty="0" smtClean="0">
                          <a:solidFill>
                            <a:schemeClr val="tx1"/>
                          </a:solidFill>
                        </a:rPr>
                        <a:t>Voluntary Assisted PN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VMMC and</a:t>
                      </a:r>
                      <a:r>
                        <a:rPr lang="en-US" sz="1500" b="1" baseline="0" dirty="0" smtClean="0">
                          <a:solidFill>
                            <a:schemeClr val="tx1"/>
                          </a:solidFill>
                        </a:rPr>
                        <a:t> linkage to other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baseline="0" dirty="0" smtClean="0">
                          <a:solidFill>
                            <a:schemeClr val="tx1"/>
                          </a:solidFill>
                        </a:rPr>
                        <a:t>Self-testing </a:t>
                      </a:r>
                    </a:p>
                  </a:txBody>
                  <a:tcPr marL="68580" marR="68580">
                    <a:solidFill>
                      <a:schemeClr val="accent1">
                        <a:lumMod val="20000"/>
                        <a:lumOff val="80000"/>
                      </a:schemeClr>
                    </a:solidFill>
                  </a:tcPr>
                </a:tc>
                <a:extLst>
                  <a:ext uri="{0D108BD9-81ED-4DB2-BD59-A6C34878D82A}">
                    <a16:rowId xmlns:a16="http://schemas.microsoft.com/office/drawing/2014/main" val="10000"/>
                  </a:ext>
                </a:extLst>
              </a:tr>
              <a:tr h="353647">
                <a:tc>
                  <a:txBody>
                    <a:bodyPr/>
                    <a:lstStyle/>
                    <a:p>
                      <a:endParaRPr lang="en-US" sz="1800" b="1" dirty="0">
                        <a:solidFill>
                          <a:schemeClr val="bg1"/>
                        </a:solidFill>
                      </a:endParaRPr>
                    </a:p>
                  </a:txBody>
                  <a:tcPr marL="68580" marR="68580">
                    <a:solidFill>
                      <a:schemeClr val="bg1"/>
                    </a:solidFill>
                  </a:tcPr>
                </a:tc>
                <a:tc>
                  <a:txBody>
                    <a:bodyPr/>
                    <a:lstStyle/>
                    <a:p>
                      <a:endParaRPr lang="en-US" sz="1500" b="1" dirty="0">
                        <a:solidFill>
                          <a:schemeClr val="tx1"/>
                        </a:solidFill>
                      </a:endParaRPr>
                    </a:p>
                  </a:txBody>
                  <a:tcPr marL="68580" marR="6858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b="1" dirty="0" smtClean="0">
                        <a:solidFill>
                          <a:schemeClr val="tx1"/>
                        </a:solidFill>
                      </a:endParaRPr>
                    </a:p>
                  </a:txBody>
                  <a:tcPr marL="68580" marR="68580">
                    <a:solidFill>
                      <a:schemeClr val="bg1"/>
                    </a:solidFill>
                  </a:tcPr>
                </a:tc>
                <a:extLst>
                  <a:ext uri="{0D108BD9-81ED-4DB2-BD59-A6C34878D82A}">
                    <a16:rowId xmlns:a16="http://schemas.microsoft.com/office/drawing/2014/main" val="10001"/>
                  </a:ext>
                </a:extLst>
              </a:tr>
              <a:tr h="972530">
                <a:tc>
                  <a:txBody>
                    <a:bodyPr/>
                    <a:lstStyle/>
                    <a:p>
                      <a:pPr marL="285750" lvl="0" indent="-285750">
                        <a:buFont typeface="Century Gothic" panose="020B0502020202020204" pitchFamily="34" charset="0"/>
                        <a:buChar char="►"/>
                      </a:pPr>
                      <a:r>
                        <a:rPr lang="en-US" sz="1800" b="1" dirty="0" smtClean="0">
                          <a:solidFill>
                            <a:schemeClr val="bg1"/>
                          </a:solidFill>
                        </a:rPr>
                        <a:t>Create Male Friendly Services</a:t>
                      </a:r>
                    </a:p>
                    <a:p>
                      <a:endParaRPr lang="en-US" sz="1800" b="1" dirty="0">
                        <a:solidFill>
                          <a:schemeClr val="bg1"/>
                        </a:solidFill>
                      </a:endParaRPr>
                    </a:p>
                  </a:txBody>
                  <a:tcPr marL="68580" marR="68580">
                    <a:solidFill>
                      <a:schemeClr val="accent5">
                        <a:lumMod val="25000"/>
                      </a:schemeClr>
                    </a:solidFill>
                  </a:tcPr>
                </a:tc>
                <a:tc>
                  <a:txBody>
                    <a:bodyPr/>
                    <a:lstStyle/>
                    <a:p>
                      <a:endParaRPr lang="en-US" sz="1500" b="1" dirty="0">
                        <a:solidFill>
                          <a:schemeClr val="tx1"/>
                        </a:solidFill>
                      </a:endParaRPr>
                    </a:p>
                  </a:txBody>
                  <a:tcPr marL="68580" marR="6858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Extended hours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Male friendly clinics and support (e.g., male clinicians; male only</a:t>
                      </a:r>
                      <a:r>
                        <a:rPr lang="en-US" sz="1500" b="1" baseline="0" dirty="0" smtClean="0">
                          <a:solidFill>
                            <a:schemeClr val="tx1"/>
                          </a:solidFill>
                        </a:rPr>
                        <a:t> hours on weekends</a:t>
                      </a:r>
                      <a:r>
                        <a:rPr lang="en-US" sz="1500" b="1" dirty="0" smtClean="0">
                          <a:solidFill>
                            <a:schemeClr val="tx1"/>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Youth friendly health services</a:t>
                      </a:r>
                    </a:p>
                  </a:txBody>
                  <a:tcPr marL="68580" marR="68580">
                    <a:solidFill>
                      <a:schemeClr val="accent1">
                        <a:lumMod val="20000"/>
                        <a:lumOff val="80000"/>
                      </a:schemeClr>
                    </a:solidFill>
                  </a:tcPr>
                </a:tc>
                <a:extLst>
                  <a:ext uri="{0D108BD9-81ED-4DB2-BD59-A6C34878D82A}">
                    <a16:rowId xmlns:a16="http://schemas.microsoft.com/office/drawing/2014/main" val="10002"/>
                  </a:ext>
                </a:extLst>
              </a:tr>
              <a:tr h="353647">
                <a:tc>
                  <a:txBody>
                    <a:bodyPr/>
                    <a:lstStyle/>
                    <a:p>
                      <a:endParaRPr lang="en-US" sz="1800" b="1" dirty="0">
                        <a:solidFill>
                          <a:schemeClr val="bg1"/>
                        </a:solidFill>
                      </a:endParaRPr>
                    </a:p>
                  </a:txBody>
                  <a:tcPr marL="68580" marR="68580">
                    <a:solidFill>
                      <a:schemeClr val="bg1"/>
                    </a:solidFill>
                  </a:tcPr>
                </a:tc>
                <a:tc>
                  <a:txBody>
                    <a:bodyPr/>
                    <a:lstStyle/>
                    <a:p>
                      <a:endParaRPr lang="en-US" sz="1500" b="1" dirty="0">
                        <a:solidFill>
                          <a:schemeClr val="tx1"/>
                        </a:solidFill>
                      </a:endParaRPr>
                    </a:p>
                  </a:txBody>
                  <a:tcPr marL="68580" marR="6858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b="1" dirty="0" smtClean="0">
                        <a:solidFill>
                          <a:schemeClr val="tx1"/>
                        </a:solidFill>
                      </a:endParaRPr>
                    </a:p>
                  </a:txBody>
                  <a:tcPr marL="68580" marR="68580">
                    <a:solidFill>
                      <a:schemeClr val="bg1"/>
                    </a:solidFill>
                  </a:tcPr>
                </a:tc>
                <a:extLst>
                  <a:ext uri="{0D108BD9-81ED-4DB2-BD59-A6C34878D82A}">
                    <a16:rowId xmlns:a16="http://schemas.microsoft.com/office/drawing/2014/main" val="10003"/>
                  </a:ext>
                </a:extLst>
              </a:tr>
              <a:tr h="1262359">
                <a:tc>
                  <a:txBody>
                    <a:bodyPr/>
                    <a:lstStyle/>
                    <a:p>
                      <a:pPr marL="285750" indent="-285750">
                        <a:buFont typeface="Century Gothic" panose="020B0502020202020204" pitchFamily="34" charset="0"/>
                        <a:buChar char="►"/>
                      </a:pPr>
                      <a:r>
                        <a:rPr lang="en-US" sz="1800" b="1" dirty="0" smtClean="0">
                          <a:solidFill>
                            <a:schemeClr val="bg1"/>
                          </a:solidFill>
                        </a:rPr>
                        <a:t>Improve access through community</a:t>
                      </a:r>
                      <a:r>
                        <a:rPr lang="en-US" sz="1800" b="1" baseline="0" dirty="0" smtClean="0">
                          <a:solidFill>
                            <a:schemeClr val="bg1"/>
                          </a:solidFill>
                        </a:rPr>
                        <a:t> engagement programs </a:t>
                      </a:r>
                      <a:endParaRPr lang="en-US" sz="1800" b="1" dirty="0" smtClean="0">
                        <a:solidFill>
                          <a:schemeClr val="bg1"/>
                        </a:solidFill>
                      </a:endParaRPr>
                    </a:p>
                    <a:p>
                      <a:endParaRPr lang="en-US" sz="1800" b="1" dirty="0">
                        <a:solidFill>
                          <a:schemeClr val="bg1"/>
                        </a:solidFill>
                      </a:endParaRPr>
                    </a:p>
                  </a:txBody>
                  <a:tcPr marL="68580" marR="68580">
                    <a:solidFill>
                      <a:schemeClr val="accent5">
                        <a:lumMod val="25000"/>
                      </a:schemeClr>
                    </a:solidFill>
                  </a:tcPr>
                </a:tc>
                <a:tc>
                  <a:txBody>
                    <a:bodyPr/>
                    <a:lstStyle/>
                    <a:p>
                      <a:endParaRPr lang="en-US" sz="1500" b="1" dirty="0">
                        <a:solidFill>
                          <a:schemeClr val="tx1"/>
                        </a:solidFill>
                      </a:endParaRPr>
                    </a:p>
                  </a:txBody>
                  <a:tcPr marL="68580" marR="68580">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Targeted community testing and care: hotspots &amp; moonlight testing, workplace programs, DMOC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1"/>
                          </a:solidFill>
                        </a:rPr>
                        <a:t>Community wellness program (integrated package</a:t>
                      </a:r>
                      <a:r>
                        <a:rPr lang="en-US" sz="1500" b="1" baseline="0" dirty="0" smtClean="0">
                          <a:solidFill>
                            <a:schemeClr val="tx1"/>
                          </a:solidFill>
                        </a:rPr>
                        <a:t> including mobile testing)</a:t>
                      </a:r>
                      <a:endParaRPr lang="en-US" sz="1500" b="1" dirty="0" smtClean="0">
                        <a:solidFill>
                          <a:schemeClr val="tx1"/>
                        </a:solidFill>
                      </a:endParaRPr>
                    </a:p>
                  </a:txBody>
                  <a:tcPr marL="68580" marR="68580">
                    <a:solidFill>
                      <a:schemeClr val="accent1">
                        <a:lumMod val="20000"/>
                        <a:lumOff val="80000"/>
                      </a:schemeClr>
                    </a:solidFill>
                  </a:tcPr>
                </a:tc>
                <a:extLst>
                  <a:ext uri="{0D108BD9-81ED-4DB2-BD59-A6C34878D82A}">
                    <a16:rowId xmlns:a16="http://schemas.microsoft.com/office/drawing/2014/main" val="10004"/>
                  </a:ext>
                </a:extLst>
              </a:tr>
              <a:tr h="353647">
                <a:tc>
                  <a:txBody>
                    <a:bodyPr/>
                    <a:lstStyle/>
                    <a:p>
                      <a:endParaRPr lang="en-US" sz="1800" b="1" dirty="0">
                        <a:solidFill>
                          <a:schemeClr val="bg1"/>
                        </a:solidFill>
                      </a:endParaRPr>
                    </a:p>
                  </a:txBody>
                  <a:tcPr marL="68580" marR="68580">
                    <a:solidFill>
                      <a:schemeClr val="bg1"/>
                    </a:solidFill>
                  </a:tcPr>
                </a:tc>
                <a:tc>
                  <a:txBody>
                    <a:bodyPr/>
                    <a:lstStyle/>
                    <a:p>
                      <a:endParaRPr lang="en-US" sz="1500" b="1" dirty="0">
                        <a:solidFill>
                          <a:schemeClr val="tx1"/>
                        </a:solidFill>
                      </a:endParaRPr>
                    </a:p>
                  </a:txBody>
                  <a:tcPr marL="68580" marR="6858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dirty="0" smtClean="0">
                        <a:solidFill>
                          <a:schemeClr val="tx1"/>
                        </a:solidFill>
                      </a:endParaRPr>
                    </a:p>
                  </a:txBody>
                  <a:tcPr marL="68580" marR="68580">
                    <a:solidFill>
                      <a:schemeClr val="bg1"/>
                    </a:solidFill>
                  </a:tcPr>
                </a:tc>
                <a:extLst>
                  <a:ext uri="{0D108BD9-81ED-4DB2-BD59-A6C34878D82A}">
                    <a16:rowId xmlns:a16="http://schemas.microsoft.com/office/drawing/2014/main" val="10005"/>
                  </a:ext>
                </a:extLst>
              </a:tr>
              <a:tr h="1000818">
                <a:tc>
                  <a:txBody>
                    <a:bodyPr/>
                    <a:lstStyle/>
                    <a:p>
                      <a:pPr marL="285750" indent="-285750">
                        <a:buFont typeface="Century Gothic" panose="020B0502020202020204" pitchFamily="34" charset="0"/>
                        <a:buChar char="►"/>
                      </a:pPr>
                      <a:r>
                        <a:rPr lang="en-US" sz="1800" b="1" dirty="0" smtClean="0">
                          <a:solidFill>
                            <a:schemeClr val="bg1"/>
                          </a:solidFill>
                        </a:rPr>
                        <a:t>Comprehensive</a:t>
                      </a:r>
                      <a:r>
                        <a:rPr lang="en-US" sz="1800" b="1" baseline="0" dirty="0" smtClean="0">
                          <a:solidFill>
                            <a:schemeClr val="bg1"/>
                          </a:solidFill>
                        </a:rPr>
                        <a:t> programming to change attitudes and behavior</a:t>
                      </a:r>
                      <a:endParaRPr lang="en-US" sz="1800" b="1" dirty="0" smtClean="0">
                        <a:solidFill>
                          <a:schemeClr val="bg1"/>
                        </a:solidFill>
                      </a:endParaRPr>
                    </a:p>
                  </a:txBody>
                  <a:tcPr marL="68580" marR="68580">
                    <a:solidFill>
                      <a:schemeClr val="accent5">
                        <a:lumMod val="25000"/>
                      </a:schemeClr>
                    </a:solidFill>
                  </a:tcPr>
                </a:tc>
                <a:tc>
                  <a:txBody>
                    <a:bodyPr/>
                    <a:lstStyle/>
                    <a:p>
                      <a:endParaRPr lang="en-US" sz="1500" b="1">
                        <a:solidFill>
                          <a:schemeClr val="tx1"/>
                        </a:solidFill>
                      </a:endParaRPr>
                    </a:p>
                  </a:txBody>
                  <a:tcPr marL="68580" marR="68580">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baseline="0" dirty="0" smtClean="0">
                          <a:solidFill>
                            <a:schemeClr val="tx1"/>
                          </a:solidFill>
                        </a:rPr>
                        <a:t>Programming for sexual violence prevention, such as </a:t>
                      </a:r>
                      <a:r>
                        <a:rPr lang="en-US" sz="1500" b="1" dirty="0" smtClean="0">
                          <a:solidFill>
                            <a:schemeClr val="tx1"/>
                          </a:solidFill>
                        </a:rPr>
                        <a:t>Families Matter </a:t>
                      </a:r>
                    </a:p>
                    <a:p>
                      <a:pPr marL="285750" indent="-285750">
                        <a:buFont typeface="Arial" panose="020B0604020202020204" pitchFamily="34" charset="0"/>
                        <a:buChar char="•"/>
                      </a:pPr>
                      <a:r>
                        <a:rPr lang="en-US" sz="1500" b="1" dirty="0" smtClean="0">
                          <a:solidFill>
                            <a:schemeClr val="tx1"/>
                          </a:solidFill>
                        </a:rPr>
                        <a:t>Targeted gender/age risk reduction and</a:t>
                      </a:r>
                      <a:r>
                        <a:rPr lang="en-US" sz="1500" b="1" baseline="0" dirty="0" smtClean="0">
                          <a:solidFill>
                            <a:schemeClr val="tx1"/>
                          </a:solidFill>
                        </a:rPr>
                        <a:t> risk-based testing</a:t>
                      </a:r>
                      <a:endParaRPr lang="en-US" sz="1500" b="1" dirty="0" smtClean="0">
                        <a:solidFill>
                          <a:schemeClr val="tx1"/>
                        </a:solidFill>
                      </a:endParaRPr>
                    </a:p>
                  </a:txBody>
                  <a:tcPr marL="68580" marR="68580">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D28B5D39-5FAB-4CBC-9B89-F4E0445D0376}"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Rectangle 2"/>
          <p:cNvSpPr/>
          <p:nvPr/>
        </p:nvSpPr>
        <p:spPr>
          <a:xfrm>
            <a:off x="228602" y="1143000"/>
            <a:ext cx="350199" cy="5638800"/>
          </a:xfrm>
          <a:prstGeom prst="rect">
            <a:avLst/>
          </a:prstGeom>
          <a:solidFill>
            <a:srgbClr val="B22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Tree>
    <p:extLst>
      <p:ext uri="{BB962C8B-B14F-4D97-AF65-F5344CB8AC3E}">
        <p14:creationId xmlns:p14="http://schemas.microsoft.com/office/powerpoint/2010/main" val="5597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99992"/>
            <a:ext cx="8858250" cy="1157191"/>
          </a:xfrm>
          <a:noFill/>
        </p:spPr>
        <p:txBody>
          <a:bodyPr anchor="ctr">
            <a:noAutofit/>
          </a:bodyPr>
          <a:lstStyle/>
          <a:p>
            <a:pPr algn="ctr"/>
            <a:r>
              <a:rPr lang="en-GB" sz="2400" b="1" dirty="0"/>
              <a:t>HIVST Evidence:  Secondary Distribution to Partners:  </a:t>
            </a:r>
            <a:r>
              <a:rPr lang="en-GB" sz="2400" b="1" dirty="0" smtClean="0"/>
              <a:t/>
            </a:r>
            <a:br>
              <a:rPr lang="en-GB" sz="2400" b="1" dirty="0" smtClean="0"/>
            </a:br>
            <a:r>
              <a:rPr lang="en-GB" sz="2400" b="1" dirty="0" smtClean="0"/>
              <a:t>Partners </a:t>
            </a:r>
            <a:r>
              <a:rPr lang="en-GB" sz="2400" b="1" dirty="0"/>
              <a:t>of ANC and FSWs</a:t>
            </a:r>
            <a:endParaRPr lang="en-GB" sz="2400" b="1" i="1" dirty="0">
              <a:solidFill>
                <a:schemeClr val="tx1">
                  <a:lumMod val="50000"/>
                  <a:lumOff val="50000"/>
                </a:schemeClr>
              </a:solidFill>
            </a:endParaRPr>
          </a:p>
        </p:txBody>
      </p:sp>
      <p:sp>
        <p:nvSpPr>
          <p:cNvPr id="7" name="TextBox 6"/>
          <p:cNvSpPr txBox="1"/>
          <p:nvPr/>
        </p:nvSpPr>
        <p:spPr>
          <a:xfrm>
            <a:off x="4667252" y="1706272"/>
            <a:ext cx="4181475" cy="1754326"/>
          </a:xfrm>
          <a:prstGeom prst="rect">
            <a:avLst/>
          </a:prstGeom>
          <a:solidFill>
            <a:schemeClr val="accent6">
              <a:lumMod val="20000"/>
              <a:lumOff val="80000"/>
            </a:schemeClr>
          </a:solidFill>
        </p:spPr>
        <p:txBody>
          <a:bodyPr wrap="square" rtlCol="0">
            <a:spAutoFit/>
          </a:bodyPr>
          <a:lstStyle/>
          <a:p>
            <a:r>
              <a:rPr lang="en-US" sz="1200" b="1" dirty="0">
                <a:solidFill>
                  <a:srgbClr val="16181A"/>
                </a:solidFill>
              </a:rPr>
              <a:t>INTERVENTION</a:t>
            </a:r>
          </a:p>
          <a:p>
            <a:pPr marL="214313" indent="-214313">
              <a:buFont typeface="Arial" charset="0"/>
              <a:buChar char="•"/>
            </a:pPr>
            <a:r>
              <a:rPr lang="en-US" sz="1200" dirty="0">
                <a:solidFill>
                  <a:srgbClr val="16181A"/>
                </a:solidFill>
              </a:rPr>
              <a:t>HIV-negative women aged 18–39y at two sites in Kisumu, Kenya</a:t>
            </a:r>
          </a:p>
          <a:p>
            <a:pPr marL="214313" indent="-214313">
              <a:buFont typeface="Arial" charset="0"/>
              <a:buChar char="•"/>
            </a:pPr>
            <a:r>
              <a:rPr lang="en-US" sz="1200" dirty="0">
                <a:solidFill>
                  <a:srgbClr val="16181A"/>
                </a:solidFill>
              </a:rPr>
              <a:t>ANC facility and FSW drop-in </a:t>
            </a:r>
            <a:r>
              <a:rPr lang="en-US" sz="1200" dirty="0" err="1">
                <a:solidFill>
                  <a:srgbClr val="16181A"/>
                </a:solidFill>
              </a:rPr>
              <a:t>centre</a:t>
            </a:r>
            <a:r>
              <a:rPr lang="en-US" sz="1200" dirty="0">
                <a:solidFill>
                  <a:srgbClr val="16181A"/>
                </a:solidFill>
              </a:rPr>
              <a:t>; </a:t>
            </a:r>
          </a:p>
          <a:p>
            <a:pPr marL="214313" indent="-214313">
              <a:buFont typeface="Arial" charset="0"/>
              <a:buChar char="•"/>
            </a:pPr>
            <a:r>
              <a:rPr lang="en-US" sz="1200" dirty="0">
                <a:solidFill>
                  <a:srgbClr val="16181A"/>
                </a:solidFill>
              </a:rPr>
              <a:t>ANC received three self-tests; drop-in </a:t>
            </a:r>
            <a:r>
              <a:rPr lang="en-US" sz="1200" dirty="0" err="1">
                <a:solidFill>
                  <a:srgbClr val="16181A"/>
                </a:solidFill>
              </a:rPr>
              <a:t>centre</a:t>
            </a:r>
            <a:r>
              <a:rPr lang="en-US" sz="1200" dirty="0">
                <a:solidFill>
                  <a:srgbClr val="16181A"/>
                </a:solidFill>
              </a:rPr>
              <a:t> received five self-tests. </a:t>
            </a:r>
          </a:p>
          <a:p>
            <a:pPr marL="214313" indent="-214313">
              <a:buFont typeface="Arial" charset="0"/>
              <a:buChar char="•"/>
            </a:pPr>
            <a:r>
              <a:rPr lang="en-US" sz="1200" dirty="0">
                <a:solidFill>
                  <a:srgbClr val="16181A"/>
                </a:solidFill>
              </a:rPr>
              <a:t>Outcomes included the # self-tests distributed, proportion of sexual partners used a self-test, couples testing, and sexual </a:t>
            </a:r>
            <a:r>
              <a:rPr lang="en-US" sz="1200" dirty="0" err="1">
                <a:solidFill>
                  <a:srgbClr val="16181A"/>
                </a:solidFill>
              </a:rPr>
              <a:t>behaviour</a:t>
            </a:r>
            <a:r>
              <a:rPr lang="en-US" sz="1200" dirty="0">
                <a:solidFill>
                  <a:srgbClr val="16181A"/>
                </a:solidFill>
              </a:rPr>
              <a:t> after self-testing.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1643220"/>
            <a:ext cx="4171950" cy="1880451"/>
          </a:xfrm>
          <a:prstGeom prst="rect">
            <a:avLst/>
          </a:prstGeom>
        </p:spPr>
      </p:pic>
      <p:sp>
        <p:nvSpPr>
          <p:cNvPr id="11" name="TextBox 10"/>
          <p:cNvSpPr txBox="1"/>
          <p:nvPr/>
        </p:nvSpPr>
        <p:spPr>
          <a:xfrm>
            <a:off x="3867150" y="3178531"/>
            <a:ext cx="800100" cy="369332"/>
          </a:xfrm>
          <a:prstGeom prst="rect">
            <a:avLst/>
          </a:prstGeom>
          <a:noFill/>
        </p:spPr>
        <p:txBody>
          <a:bodyPr wrap="square" rtlCol="0">
            <a:spAutoFit/>
          </a:bodyPr>
          <a:lstStyle/>
          <a:p>
            <a:r>
              <a:rPr lang="en-US" sz="900" dirty="0">
                <a:solidFill>
                  <a:srgbClr val="16181A"/>
                </a:solidFill>
              </a:rPr>
              <a:t>Lancet, 2016</a:t>
            </a:r>
          </a:p>
          <a:p>
            <a:endParaRPr lang="en-US" sz="900" dirty="0">
              <a:solidFill>
                <a:srgbClr val="16181A"/>
              </a:solidFill>
            </a:endParaRPr>
          </a:p>
        </p:txBody>
      </p:sp>
      <p:sp>
        <p:nvSpPr>
          <p:cNvPr id="12" name="TextBox 11"/>
          <p:cNvSpPr txBox="1"/>
          <p:nvPr/>
        </p:nvSpPr>
        <p:spPr>
          <a:xfrm>
            <a:off x="333375" y="3860745"/>
            <a:ext cx="8458200" cy="2677656"/>
          </a:xfrm>
          <a:prstGeom prst="rect">
            <a:avLst/>
          </a:prstGeom>
          <a:noFill/>
        </p:spPr>
        <p:txBody>
          <a:bodyPr wrap="square" rtlCol="0">
            <a:spAutoFit/>
          </a:bodyPr>
          <a:lstStyle/>
          <a:p>
            <a:r>
              <a:rPr lang="en-US" sz="1500" dirty="0">
                <a:solidFill>
                  <a:srgbClr val="16181A"/>
                </a:solidFill>
              </a:rPr>
              <a:t>RESULTS</a:t>
            </a:r>
          </a:p>
          <a:p>
            <a:pPr marL="214313" indent="-214313">
              <a:buFont typeface="Arial" charset="0"/>
              <a:buChar char="•"/>
            </a:pPr>
            <a:r>
              <a:rPr lang="en-US" sz="1275" b="1" dirty="0">
                <a:solidFill>
                  <a:srgbClr val="16181A"/>
                </a:solidFill>
              </a:rPr>
              <a:t>High acceptability! </a:t>
            </a:r>
            <a:r>
              <a:rPr lang="en-US" sz="1275" dirty="0">
                <a:solidFill>
                  <a:srgbClr val="C00000"/>
                </a:solidFill>
              </a:rPr>
              <a:t>very or somewhat positive perception (&gt;90%) </a:t>
            </a:r>
            <a:r>
              <a:rPr lang="en-US" sz="1275" dirty="0">
                <a:solidFill>
                  <a:srgbClr val="16181A"/>
                </a:solidFill>
              </a:rPr>
              <a:t>and very or somewhat ease of use (&gt;80%) by partners receiving HIVST</a:t>
            </a:r>
          </a:p>
          <a:p>
            <a:pPr marL="214313" indent="-214313">
              <a:buFont typeface="Arial" charset="0"/>
              <a:buChar char="•"/>
            </a:pPr>
            <a:r>
              <a:rPr lang="en-US" sz="1275" b="1" dirty="0">
                <a:solidFill>
                  <a:srgbClr val="16181A"/>
                </a:solidFill>
              </a:rPr>
              <a:t>High uptake! </a:t>
            </a:r>
            <a:r>
              <a:rPr lang="en-US" sz="1275" dirty="0">
                <a:solidFill>
                  <a:srgbClr val="16181A"/>
                </a:solidFill>
              </a:rPr>
              <a:t>53 of 58 participants in antenatal care, 91 of 106 in post-partum care, and 64 of 85 female sex workers. 82 (81%) of 101 female sex workers distributed more than one self-test to commercial sex clients. </a:t>
            </a:r>
          </a:p>
          <a:p>
            <a:pPr marL="214313" indent="-214313">
              <a:buFont typeface="Arial" charset="0"/>
              <a:buChar char="•"/>
            </a:pPr>
            <a:r>
              <a:rPr lang="en-US" sz="1275" b="1" dirty="0">
                <a:solidFill>
                  <a:srgbClr val="16181A"/>
                </a:solidFill>
              </a:rPr>
              <a:t>Increased couples testing and case identification: </a:t>
            </a:r>
            <a:r>
              <a:rPr lang="en-US" sz="1275" dirty="0">
                <a:solidFill>
                  <a:srgbClr val="16181A"/>
                </a:solidFill>
              </a:rPr>
              <a:t>in 51% (n=27) in ANC,  68% (n=62) from post-partum care, and 83% (n=53) FSWs.  Among tests received by primary and non-primary sexual partners</a:t>
            </a:r>
            <a:r>
              <a:rPr lang="en-US" sz="1275" dirty="0">
                <a:solidFill>
                  <a:srgbClr val="C00000"/>
                </a:solidFill>
              </a:rPr>
              <a:t>, yields: 4% ANC partners,  2% PPC partners, and 14% FSW partner/clients had positive results. </a:t>
            </a:r>
          </a:p>
          <a:p>
            <a:pPr marL="214313" indent="-214313">
              <a:buFont typeface="Arial" charset="0"/>
              <a:buChar char="•"/>
            </a:pPr>
            <a:r>
              <a:rPr lang="en-US" sz="1275" b="1" dirty="0">
                <a:solidFill>
                  <a:srgbClr val="16181A"/>
                </a:solidFill>
              </a:rPr>
              <a:t>Increased reported condom use with </a:t>
            </a:r>
            <a:r>
              <a:rPr lang="en-US" sz="1275" b="1" dirty="0" err="1">
                <a:solidFill>
                  <a:srgbClr val="16181A"/>
                </a:solidFill>
              </a:rPr>
              <a:t>pos</a:t>
            </a:r>
            <a:r>
              <a:rPr lang="en-US" sz="1275" b="1" dirty="0">
                <a:solidFill>
                  <a:srgbClr val="16181A"/>
                </a:solidFill>
              </a:rPr>
              <a:t> partners</a:t>
            </a:r>
            <a:r>
              <a:rPr lang="en-US" sz="1275" dirty="0">
                <a:solidFill>
                  <a:srgbClr val="16181A"/>
                </a:solidFill>
              </a:rPr>
              <a:t>: Participants reported sexual intercourse with eight (18%) of 45 who tested HIV-positive; </a:t>
            </a:r>
            <a:r>
              <a:rPr lang="en-US" sz="1275" dirty="0">
                <a:solidFill>
                  <a:srgbClr val="C00000"/>
                </a:solidFill>
              </a:rPr>
              <a:t>condoms were used in all eight intercourse events after positive results </a:t>
            </a:r>
            <a:r>
              <a:rPr lang="en-US" sz="1275" dirty="0">
                <a:solidFill>
                  <a:srgbClr val="16181A"/>
                </a:solidFill>
              </a:rPr>
              <a:t>compared with 104 (44%) after of negative results (p&lt;0·0018).</a:t>
            </a:r>
          </a:p>
          <a:p>
            <a:pPr marL="214313" indent="-214313">
              <a:buFont typeface="Arial" charset="0"/>
              <a:buChar char="•"/>
            </a:pPr>
            <a:r>
              <a:rPr lang="en-US" sz="1275" dirty="0">
                <a:solidFill>
                  <a:srgbClr val="C00000"/>
                </a:solidFill>
              </a:rPr>
              <a:t>Four participants reported intimate partner violence </a:t>
            </a:r>
            <a:r>
              <a:rPr lang="en-US" sz="1275" dirty="0">
                <a:solidFill>
                  <a:srgbClr val="16181A"/>
                </a:solidFill>
              </a:rPr>
              <a:t>as a result of self-test distribution: two in the post-partum care</a:t>
            </a:r>
          </a:p>
          <a:p>
            <a:pPr marL="214313" indent="-214313">
              <a:buFont typeface="Arial" charset="0"/>
              <a:buChar char="•"/>
            </a:pPr>
            <a:r>
              <a:rPr lang="en-US" sz="1275" dirty="0">
                <a:solidFill>
                  <a:srgbClr val="16181A"/>
                </a:solidFill>
              </a:rPr>
              <a:t>group and two female sex workers.  No other adverse events were reported.</a:t>
            </a:r>
          </a:p>
        </p:txBody>
      </p:sp>
    </p:spTree>
    <p:extLst>
      <p:ext uri="{BB962C8B-B14F-4D97-AF65-F5344CB8AC3E}">
        <p14:creationId xmlns:p14="http://schemas.microsoft.com/office/powerpoint/2010/main" val="2379707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0627"/>
            <a:ext cx="8153400" cy="954107"/>
          </a:xfrm>
          <a:prstGeom prst="rect">
            <a:avLst/>
          </a:prstGeom>
          <a:noFill/>
        </p:spPr>
        <p:txBody>
          <a:bodyPr wrap="square" rtlCol="0">
            <a:spAutoFit/>
          </a:bodyPr>
          <a:lstStyle/>
          <a:p>
            <a:pPr algn="ctr"/>
            <a:r>
              <a:rPr lang="en-US" sz="2800" dirty="0" err="1" smtClean="0">
                <a:solidFill>
                  <a:prstClr val="black"/>
                </a:solidFill>
              </a:rPr>
              <a:t>PrEP</a:t>
            </a:r>
            <a:r>
              <a:rPr lang="en-US" sz="2800" dirty="0" smtClean="0">
                <a:solidFill>
                  <a:prstClr val="black"/>
                </a:solidFill>
              </a:rPr>
              <a:t> Programming Priorities for FY2019: Accelerating </a:t>
            </a:r>
            <a:r>
              <a:rPr lang="en-US" sz="2800" dirty="0" err="1" smtClean="0">
                <a:solidFill>
                  <a:prstClr val="black"/>
                </a:solidFill>
              </a:rPr>
              <a:t>PrEP</a:t>
            </a:r>
            <a:r>
              <a:rPr lang="en-US" sz="2800" dirty="0" smtClean="0">
                <a:solidFill>
                  <a:prstClr val="black"/>
                </a:solidFill>
              </a:rPr>
              <a:t> Rollout &amp; Implementation</a:t>
            </a:r>
            <a:endParaRPr lang="en-US" sz="2800" dirty="0">
              <a:solidFill>
                <a:prstClr val="black"/>
              </a:solidFill>
            </a:endParaRPr>
          </a:p>
        </p:txBody>
      </p:sp>
      <p:sp>
        <p:nvSpPr>
          <p:cNvPr id="3" name="TextBox 2"/>
          <p:cNvSpPr txBox="1"/>
          <p:nvPr/>
        </p:nvSpPr>
        <p:spPr>
          <a:xfrm>
            <a:off x="310243" y="940582"/>
            <a:ext cx="4457700" cy="240065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smtClean="0">
                <a:solidFill>
                  <a:prstClr val="black"/>
                </a:solidFill>
              </a:rPr>
              <a:t>PEPFAR is focusing  on accelerating oral </a:t>
            </a:r>
            <a:r>
              <a:rPr lang="en-US" sz="1400" dirty="0" err="1" smtClean="0">
                <a:solidFill>
                  <a:prstClr val="black"/>
                </a:solidFill>
              </a:rPr>
              <a:t>PrEP</a:t>
            </a:r>
            <a:r>
              <a:rPr lang="en-US" sz="1400" dirty="0" smtClean="0">
                <a:solidFill>
                  <a:prstClr val="black"/>
                </a:solidFill>
              </a:rPr>
              <a:t> rollout and implementation for key populations and other populations at substantial risk of HIV infection, including adolescent girls and young women and </a:t>
            </a:r>
            <a:r>
              <a:rPr lang="en-US" sz="1400" dirty="0" err="1" smtClean="0">
                <a:solidFill>
                  <a:prstClr val="black"/>
                </a:solidFill>
              </a:rPr>
              <a:t>serodiscordant</a:t>
            </a:r>
            <a:r>
              <a:rPr lang="en-US" sz="1400" dirty="0" smtClean="0">
                <a:solidFill>
                  <a:prstClr val="black"/>
                </a:solidFill>
              </a:rPr>
              <a:t> couples.</a:t>
            </a:r>
          </a:p>
          <a:p>
            <a:pPr marL="285750" indent="-285750">
              <a:buFont typeface="Arial" panose="020B0604020202020204" pitchFamily="34" charset="0"/>
              <a:buChar char="•"/>
            </a:pPr>
            <a:r>
              <a:rPr lang="en-US" sz="1400" dirty="0" err="1">
                <a:solidFill>
                  <a:prstClr val="black"/>
                </a:solidFill>
              </a:rPr>
              <a:t>PrEP</a:t>
            </a:r>
            <a:r>
              <a:rPr lang="en-US" sz="1400" dirty="0">
                <a:solidFill>
                  <a:prstClr val="black"/>
                </a:solidFill>
              </a:rPr>
              <a:t> </a:t>
            </a:r>
            <a:r>
              <a:rPr lang="en-US" sz="1400" dirty="0" smtClean="0">
                <a:solidFill>
                  <a:prstClr val="black"/>
                </a:solidFill>
              </a:rPr>
              <a:t>is being included as </a:t>
            </a:r>
            <a:r>
              <a:rPr lang="en-US" sz="1400" dirty="0">
                <a:solidFill>
                  <a:prstClr val="black"/>
                </a:solidFill>
              </a:rPr>
              <a:t>a part of a package of comprehensive prevention services that includes risk-reduction counseling, condom and lubricant promotion, VMMC, and structural interventions to reduce vulnerability to HIV infection</a:t>
            </a:r>
            <a:r>
              <a:rPr lang="en-US" sz="1400" dirty="0" smtClean="0">
                <a:solidFill>
                  <a:prstClr val="black"/>
                </a:solidFill>
              </a:rPr>
              <a:t>.</a:t>
            </a:r>
            <a:endParaRPr lang="en-US" sz="1400" dirty="0">
              <a:solidFill>
                <a:prstClr val="black"/>
              </a:solidFill>
            </a:endParaRPr>
          </a:p>
        </p:txBody>
      </p:sp>
      <p:graphicFrame>
        <p:nvGraphicFramePr>
          <p:cNvPr id="4" name="Chart 3"/>
          <p:cNvGraphicFramePr>
            <a:graphicFrameLocks/>
          </p:cNvGraphicFramePr>
          <p:nvPr>
            <p:extLst>
              <p:ext uri="{D42A27DB-BD31-4B8C-83A1-F6EECF244321}">
                <p14:modId xmlns:p14="http://schemas.microsoft.com/office/powerpoint/2010/main" val="3225046088"/>
              </p:ext>
            </p:extLst>
          </p:nvPr>
        </p:nvGraphicFramePr>
        <p:xfrm>
          <a:off x="5361214" y="1388858"/>
          <a:ext cx="3494315" cy="35962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86399" y="3951514"/>
            <a:ext cx="685800" cy="292388"/>
          </a:xfrm>
          <a:prstGeom prst="rect">
            <a:avLst/>
          </a:prstGeom>
          <a:noFill/>
        </p:spPr>
        <p:txBody>
          <a:bodyPr wrap="square" rtlCol="0">
            <a:spAutoFit/>
          </a:bodyPr>
          <a:lstStyle/>
          <a:p>
            <a:r>
              <a:rPr lang="en-US" sz="1300" dirty="0" smtClean="0">
                <a:solidFill>
                  <a:prstClr val="white"/>
                </a:solidFill>
              </a:rPr>
              <a:t>FY2017</a:t>
            </a:r>
            <a:endParaRPr lang="en-US" sz="1300" dirty="0">
              <a:solidFill>
                <a:prstClr val="white"/>
              </a:solidFill>
            </a:endParaRPr>
          </a:p>
        </p:txBody>
      </p:sp>
      <p:sp>
        <p:nvSpPr>
          <p:cNvPr id="6" name="TextBox 5"/>
          <p:cNvSpPr txBox="1"/>
          <p:nvPr/>
        </p:nvSpPr>
        <p:spPr>
          <a:xfrm>
            <a:off x="7405004" y="2919202"/>
            <a:ext cx="976996" cy="292388"/>
          </a:xfrm>
          <a:prstGeom prst="rect">
            <a:avLst/>
          </a:prstGeom>
          <a:noFill/>
        </p:spPr>
        <p:txBody>
          <a:bodyPr wrap="square" rtlCol="0">
            <a:spAutoFit/>
          </a:bodyPr>
          <a:lstStyle/>
          <a:p>
            <a:r>
              <a:rPr lang="en-US" sz="1300" dirty="0" smtClean="0">
                <a:solidFill>
                  <a:prstClr val="white"/>
                </a:solidFill>
              </a:rPr>
              <a:t>FY2019**</a:t>
            </a:r>
            <a:endParaRPr lang="en-US" sz="1300" dirty="0">
              <a:solidFill>
                <a:prstClr val="white"/>
              </a:solidFill>
            </a:endParaRPr>
          </a:p>
        </p:txBody>
      </p:sp>
      <p:sp>
        <p:nvSpPr>
          <p:cNvPr id="7" name="TextBox 6"/>
          <p:cNvSpPr txBox="1"/>
          <p:nvPr/>
        </p:nvSpPr>
        <p:spPr>
          <a:xfrm>
            <a:off x="6700156" y="3493990"/>
            <a:ext cx="930729" cy="292388"/>
          </a:xfrm>
          <a:prstGeom prst="rect">
            <a:avLst/>
          </a:prstGeom>
          <a:noFill/>
        </p:spPr>
        <p:txBody>
          <a:bodyPr wrap="square" rtlCol="0">
            <a:spAutoFit/>
          </a:bodyPr>
          <a:lstStyle/>
          <a:p>
            <a:r>
              <a:rPr lang="en-US" sz="1100" dirty="0" smtClean="0">
                <a:solidFill>
                  <a:prstClr val="white"/>
                </a:solidFill>
              </a:rPr>
              <a:t> </a:t>
            </a:r>
            <a:r>
              <a:rPr lang="en-US" sz="1300" dirty="0" smtClean="0">
                <a:solidFill>
                  <a:prstClr val="white"/>
                </a:solidFill>
              </a:rPr>
              <a:t>FY2018*</a:t>
            </a:r>
            <a:endParaRPr lang="en-US" sz="1300" dirty="0">
              <a:solidFill>
                <a:prstClr val="white"/>
              </a:solidFill>
            </a:endParaRPr>
          </a:p>
        </p:txBody>
      </p:sp>
      <p:sp>
        <p:nvSpPr>
          <p:cNvPr id="8" name="TextBox 7"/>
          <p:cNvSpPr txBox="1"/>
          <p:nvPr/>
        </p:nvSpPr>
        <p:spPr>
          <a:xfrm>
            <a:off x="5614305" y="994734"/>
            <a:ext cx="3124200" cy="338554"/>
          </a:xfrm>
          <a:prstGeom prst="rect">
            <a:avLst/>
          </a:prstGeom>
          <a:noFill/>
        </p:spPr>
        <p:txBody>
          <a:bodyPr wrap="square" rtlCol="0">
            <a:spAutoFit/>
          </a:bodyPr>
          <a:lstStyle/>
          <a:p>
            <a:r>
              <a:rPr lang="en-US" sz="1600" b="1" dirty="0" smtClean="0">
                <a:solidFill>
                  <a:prstClr val="black"/>
                </a:solidFill>
              </a:rPr>
              <a:t>PREP_NEW Targets FY2017-FY2019</a:t>
            </a:r>
            <a:endParaRPr lang="en-US" sz="1600" b="1" dirty="0">
              <a:solidFill>
                <a:prstClr val="black"/>
              </a:solidFill>
            </a:endParaRPr>
          </a:p>
        </p:txBody>
      </p:sp>
      <p:sp>
        <p:nvSpPr>
          <p:cNvPr id="9" name="TextBox 8"/>
          <p:cNvSpPr txBox="1"/>
          <p:nvPr/>
        </p:nvSpPr>
        <p:spPr>
          <a:xfrm>
            <a:off x="5949043" y="4419600"/>
            <a:ext cx="751114" cy="292388"/>
          </a:xfrm>
          <a:prstGeom prst="rect">
            <a:avLst/>
          </a:prstGeom>
          <a:noFill/>
        </p:spPr>
        <p:txBody>
          <a:bodyPr wrap="square" rtlCol="0">
            <a:spAutoFit/>
          </a:bodyPr>
          <a:lstStyle/>
          <a:p>
            <a:r>
              <a:rPr lang="en-US" sz="1100" dirty="0" smtClean="0">
                <a:solidFill>
                  <a:prstClr val="white"/>
                </a:solidFill>
              </a:rPr>
              <a:t> </a:t>
            </a:r>
            <a:r>
              <a:rPr lang="en-US" sz="1300" dirty="0" smtClean="0">
                <a:solidFill>
                  <a:prstClr val="white"/>
                </a:solidFill>
              </a:rPr>
              <a:t>FY2017</a:t>
            </a:r>
            <a:endParaRPr lang="en-US" sz="1300" dirty="0">
              <a:solidFill>
                <a:prstClr val="white"/>
              </a:solidFill>
            </a:endParaRPr>
          </a:p>
        </p:txBody>
      </p:sp>
      <p:cxnSp>
        <p:nvCxnSpPr>
          <p:cNvPr id="20" name="Straight Arrow Connector 19"/>
          <p:cNvCxnSpPr/>
          <p:nvPr/>
        </p:nvCxnSpPr>
        <p:spPr>
          <a:xfrm flipV="1">
            <a:off x="6324600" y="3135994"/>
            <a:ext cx="375556" cy="96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08372" y="1867766"/>
            <a:ext cx="326572" cy="552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32694" y="3139489"/>
            <a:ext cx="772884" cy="430887"/>
          </a:xfrm>
          <a:prstGeom prst="rect">
            <a:avLst/>
          </a:prstGeom>
          <a:noFill/>
        </p:spPr>
        <p:txBody>
          <a:bodyPr wrap="square" rtlCol="0">
            <a:spAutoFit/>
          </a:bodyPr>
          <a:lstStyle/>
          <a:p>
            <a:r>
              <a:rPr lang="en-US" sz="1100" dirty="0" smtClean="0">
                <a:solidFill>
                  <a:prstClr val="black"/>
                </a:solidFill>
              </a:rPr>
              <a:t>305% Increase</a:t>
            </a:r>
            <a:endParaRPr lang="en-US" sz="1100" dirty="0">
              <a:solidFill>
                <a:prstClr val="black"/>
              </a:solidFill>
            </a:endParaRPr>
          </a:p>
        </p:txBody>
      </p:sp>
      <p:sp>
        <p:nvSpPr>
          <p:cNvPr id="26" name="TextBox 25"/>
          <p:cNvSpPr txBox="1"/>
          <p:nvPr/>
        </p:nvSpPr>
        <p:spPr>
          <a:xfrm>
            <a:off x="6711473" y="1772737"/>
            <a:ext cx="772884" cy="430887"/>
          </a:xfrm>
          <a:prstGeom prst="rect">
            <a:avLst/>
          </a:prstGeom>
          <a:noFill/>
        </p:spPr>
        <p:txBody>
          <a:bodyPr wrap="square" rtlCol="0">
            <a:spAutoFit/>
          </a:bodyPr>
          <a:lstStyle/>
          <a:p>
            <a:r>
              <a:rPr lang="en-US" sz="1100" dirty="0" smtClean="0">
                <a:solidFill>
                  <a:prstClr val="black"/>
                </a:solidFill>
              </a:rPr>
              <a:t>47% Increase</a:t>
            </a:r>
            <a:endParaRPr lang="en-US" sz="1100" dirty="0">
              <a:solidFill>
                <a:prstClr val="black"/>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3105345510"/>
              </p:ext>
            </p:extLst>
          </p:nvPr>
        </p:nvGraphicFramePr>
        <p:xfrm>
          <a:off x="5257800" y="6079949"/>
          <a:ext cx="3878034" cy="744855"/>
        </p:xfrm>
        <a:graphic>
          <a:graphicData uri="http://schemas.openxmlformats.org/drawingml/2006/table">
            <a:tbl>
              <a:tblPr/>
              <a:tblGrid>
                <a:gridCol w="3878034">
                  <a:extLst>
                    <a:ext uri="{9D8B030D-6E8A-4147-A177-3AD203B41FA5}">
                      <a16:colId xmlns:a16="http://schemas.microsoft.com/office/drawing/2014/main" val="20000"/>
                    </a:ext>
                  </a:extLst>
                </a:gridCol>
              </a:tblGrid>
              <a:tr h="238125">
                <a:tc>
                  <a:txBody>
                    <a:bodyPr/>
                    <a:lstStyle/>
                    <a:p>
                      <a:pPr algn="l" fontAlgn="b"/>
                      <a:r>
                        <a:rPr lang="en-US" sz="800" b="0" i="0" u="none" strike="noStrike" dirty="0">
                          <a:solidFill>
                            <a:srgbClr val="000000"/>
                          </a:solidFill>
                          <a:effectLst/>
                          <a:latin typeface="Arial"/>
                        </a:rPr>
                        <a:t>All results and targets: PREP_NEW, N, DSD + TA</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marL="0" indent="0" algn="l" fontAlgn="b">
                        <a:buFont typeface="Arial" charset="0"/>
                        <a:buNone/>
                      </a:pPr>
                      <a:r>
                        <a:rPr lang="en-US" sz="800" b="0" i="0" u="none" strike="noStrike" dirty="0" smtClean="0">
                          <a:solidFill>
                            <a:srgbClr val="000000"/>
                          </a:solidFill>
                          <a:effectLst/>
                          <a:latin typeface="Arial"/>
                        </a:rPr>
                        <a:t>*Targets </a:t>
                      </a:r>
                      <a:r>
                        <a:rPr lang="en-US" sz="800" b="0" i="0" u="none" strike="noStrike" dirty="0">
                          <a:solidFill>
                            <a:srgbClr val="000000"/>
                          </a:solidFill>
                          <a:effectLst/>
                          <a:latin typeface="Arial"/>
                        </a:rPr>
                        <a:t>for Cote d'Ivoire and Mozambique removed  </a:t>
                      </a:r>
                      <a:r>
                        <a:rPr lang="en-US" sz="800" b="0" i="0" u="none" strike="noStrike" dirty="0" smtClean="0">
                          <a:solidFill>
                            <a:srgbClr val="000000"/>
                          </a:solidFill>
                          <a:effectLst/>
                          <a:latin typeface="Arial"/>
                        </a:rPr>
                        <a:t>because of data error, </a:t>
                      </a:r>
                      <a:r>
                        <a:rPr lang="en-US" sz="800" b="0" i="0" u="none" strike="noStrike" dirty="0">
                          <a:solidFill>
                            <a:srgbClr val="000000"/>
                          </a:solidFill>
                          <a:effectLst/>
                          <a:latin typeface="Arial"/>
                        </a:rPr>
                        <a:t>countries did not set targets for FY2018.</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r>
                        <a:rPr lang="en-US" sz="800" b="0" i="0" u="none" strike="noStrike" dirty="0">
                          <a:solidFill>
                            <a:srgbClr val="000000"/>
                          </a:solidFill>
                          <a:effectLst/>
                          <a:latin typeface="Arial"/>
                        </a:rPr>
                        <a:t>**FY2019 targets for Asia Regional Program and any other PEPFAR STAR </a:t>
                      </a:r>
                      <a:r>
                        <a:rPr lang="en-US" sz="800" b="0" i="0" u="none" strike="noStrike" dirty="0" smtClean="0">
                          <a:solidFill>
                            <a:srgbClr val="000000"/>
                          </a:solidFill>
                          <a:effectLst/>
                          <a:latin typeface="Arial"/>
                        </a:rPr>
                        <a:t>countries </a:t>
                      </a:r>
                      <a:r>
                        <a:rPr lang="en-US" sz="800" b="0" i="0" u="none" strike="noStrike" dirty="0">
                          <a:solidFill>
                            <a:srgbClr val="000000"/>
                          </a:solidFill>
                          <a:effectLst/>
                          <a:latin typeface="Arial"/>
                        </a:rPr>
                        <a:t>are not included in this total. </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976683683"/>
              </p:ext>
            </p:extLst>
          </p:nvPr>
        </p:nvGraphicFramePr>
        <p:xfrm>
          <a:off x="310243" y="3420246"/>
          <a:ext cx="5154386" cy="3071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52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38199"/>
          </a:xfrm>
        </p:spPr>
        <p:txBody>
          <a:bodyPr>
            <a:noAutofit/>
          </a:bodyPr>
          <a:lstStyle/>
          <a:p>
            <a:r>
              <a:rPr lang="en-US" sz="3200" dirty="0" smtClean="0"/>
              <a:t>1047 High </a:t>
            </a:r>
            <a:r>
              <a:rPr lang="en-US" sz="3200" dirty="0" err="1" smtClean="0"/>
              <a:t>PrEP</a:t>
            </a:r>
            <a:r>
              <a:rPr lang="en-US" sz="3200" dirty="0" smtClean="0"/>
              <a:t> Uptake Among Kenyan Pregnant Women Offered </a:t>
            </a:r>
            <a:r>
              <a:rPr lang="en-US" sz="3200" dirty="0" err="1" smtClean="0"/>
              <a:t>PrEP</a:t>
            </a:r>
            <a:r>
              <a:rPr lang="en-US" sz="3200" dirty="0" smtClean="0"/>
              <a:t> during Antenatal Care</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1722" y="4915766"/>
            <a:ext cx="1902278"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845" y="1133475"/>
            <a:ext cx="2264569"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385" y="1133476"/>
            <a:ext cx="2193131"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88579" y="1556658"/>
            <a:ext cx="2392136" cy="3416320"/>
          </a:xfrm>
          <a:prstGeom prst="rect">
            <a:avLst/>
          </a:prstGeom>
          <a:noFill/>
        </p:spPr>
        <p:txBody>
          <a:bodyPr wrap="square" rtlCol="0">
            <a:spAutoFit/>
          </a:bodyPr>
          <a:lstStyle/>
          <a:p>
            <a:r>
              <a:rPr lang="en-US" dirty="0" smtClean="0"/>
              <a:t>Overall, 16% of high risk pregnant women accepted </a:t>
            </a:r>
            <a:r>
              <a:rPr lang="en-US" dirty="0" err="1" smtClean="0"/>
              <a:t>PrEP.</a:t>
            </a:r>
            <a:r>
              <a:rPr lang="en-US" dirty="0" smtClean="0"/>
              <a:t> The most common reasons for declining were known HIV-negative partner and low perceived risk. </a:t>
            </a:r>
          </a:p>
          <a:p>
            <a:r>
              <a:rPr lang="en-US" dirty="0" smtClean="0"/>
              <a:t>Very few women declined because of concerns about safety of the </a:t>
            </a:r>
            <a:r>
              <a:rPr lang="en-US" dirty="0" err="1" smtClean="0"/>
              <a:t>PrEP</a:t>
            </a:r>
            <a:r>
              <a:rPr lang="en-US" dirty="0" smtClean="0"/>
              <a:t> drugs.  </a:t>
            </a:r>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4589"/>
            <a:ext cx="1932385" cy="162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17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PRONG 3:  Maximizing Prevention of MTCT for Women Living with HIV</a:t>
            </a:r>
            <a:endParaRPr lang="en-US" dirty="0"/>
          </a:p>
        </p:txBody>
      </p:sp>
    </p:spTree>
    <p:extLst>
      <p:ext uri="{BB962C8B-B14F-4D97-AF65-F5344CB8AC3E}">
        <p14:creationId xmlns:p14="http://schemas.microsoft.com/office/powerpoint/2010/main" val="321115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377" y="274638"/>
            <a:ext cx="8543925" cy="1143000"/>
          </a:xfrm>
        </p:spPr>
        <p:txBody>
          <a:bodyPr>
            <a:normAutofit/>
          </a:bodyPr>
          <a:lstStyle/>
          <a:p>
            <a:r>
              <a:rPr lang="en-US" sz="3600" dirty="0"/>
              <a:t>We are finding as many pregnant </a:t>
            </a:r>
            <a:r>
              <a:rPr lang="en-US" sz="3600" dirty="0" smtClean="0"/>
              <a:t>women as ever </a:t>
            </a:r>
            <a:r>
              <a:rPr lang="en-US" sz="3600" dirty="0"/>
              <a:t>with more focused </a:t>
            </a:r>
            <a:r>
              <a:rPr lang="en-US" sz="3600" dirty="0" smtClean="0"/>
              <a:t>testing</a:t>
            </a:r>
            <a:endParaRPr lang="en-US" sz="3600" dirty="0"/>
          </a:p>
        </p:txBody>
      </p:sp>
      <p:sp>
        <p:nvSpPr>
          <p:cNvPr id="7" name="Content Placeholder 6"/>
          <p:cNvSpPr>
            <a:spLocks noGrp="1"/>
          </p:cNvSpPr>
          <p:nvPr>
            <p:ph sz="quarter" idx="10"/>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9718715"/>
              </p:ext>
            </p:extLst>
          </p:nvPr>
        </p:nvGraphicFramePr>
        <p:xfrm>
          <a:off x="400050" y="1543050"/>
          <a:ext cx="8229600" cy="4852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03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More pregnant women are receiving ART and entering pregnancy on ART. </a:t>
            </a:r>
            <a:endParaRPr lang="en-US" sz="3600" dirty="0"/>
          </a:p>
        </p:txBody>
      </p:sp>
      <p:sp>
        <p:nvSpPr>
          <p:cNvPr id="4" name="Content Placeholder 3"/>
          <p:cNvSpPr>
            <a:spLocks noGrp="1"/>
          </p:cNvSpPr>
          <p:nvPr>
            <p:ph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9165523"/>
              </p:ext>
            </p:extLst>
          </p:nvPr>
        </p:nvGraphicFramePr>
        <p:xfrm>
          <a:off x="619125" y="1400175"/>
          <a:ext cx="8229600" cy="4852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731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 y="543022"/>
            <a:ext cx="8906866" cy="1325563"/>
          </a:xfrm>
        </p:spPr>
        <p:txBody>
          <a:bodyPr>
            <a:normAutofit/>
          </a:bodyPr>
          <a:lstStyle/>
          <a:p>
            <a:r>
              <a:rPr lang="en-US" sz="3000" dirty="0" smtClean="0">
                <a:solidFill>
                  <a:schemeClr val="tx2"/>
                </a:solidFill>
                <a:latin typeface="Trebuchet MS" panose="020B0603020202020204" pitchFamily="34" charset="0"/>
              </a:rPr>
              <a:t>Strategies to reach EMTCT: PMTCT programming</a:t>
            </a:r>
            <a:endParaRPr lang="en-US" sz="3000" dirty="0">
              <a:solidFill>
                <a:schemeClr val="tx2"/>
              </a:solidFill>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95237799"/>
              </p:ext>
            </p:extLst>
          </p:nvPr>
        </p:nvGraphicFramePr>
        <p:xfrm>
          <a:off x="334883" y="1481724"/>
          <a:ext cx="8374155" cy="4081565"/>
        </p:xfrm>
        <a:graphic>
          <a:graphicData uri="http://schemas.openxmlformats.org/drawingml/2006/table">
            <a:tbl>
              <a:tblPr firstRow="1" bandRow="1">
                <a:tableStyleId>{22838BEF-8BB2-4498-84A7-C5851F593DF1}</a:tableStyleId>
              </a:tblPr>
              <a:tblGrid>
                <a:gridCol w="2565026">
                  <a:extLst>
                    <a:ext uri="{9D8B030D-6E8A-4147-A177-3AD203B41FA5}">
                      <a16:colId xmlns:a16="http://schemas.microsoft.com/office/drawing/2014/main" val="67519082"/>
                    </a:ext>
                  </a:extLst>
                </a:gridCol>
                <a:gridCol w="5809129">
                  <a:extLst>
                    <a:ext uri="{9D8B030D-6E8A-4147-A177-3AD203B41FA5}">
                      <a16:colId xmlns:a16="http://schemas.microsoft.com/office/drawing/2014/main" val="574379233"/>
                    </a:ext>
                  </a:extLst>
                </a:gridCol>
              </a:tblGrid>
              <a:tr h="349744">
                <a:tc gridSpan="2">
                  <a:txBody>
                    <a:bodyPr/>
                    <a:lstStyle/>
                    <a:p>
                      <a:endParaRPr lang="en-US" b="1" dirty="0" smtClean="0"/>
                    </a:p>
                  </a:txBody>
                  <a:tcPr marL="68580" marR="6858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505611891"/>
                  </a:ext>
                </a:extLst>
              </a:tr>
              <a:tr h="603668">
                <a:tc gridSpan="2">
                  <a:txBody>
                    <a:bodyPr/>
                    <a:lstStyle/>
                    <a:p>
                      <a:r>
                        <a:rPr lang="en-US" sz="1800" b="1" dirty="0" smtClean="0">
                          <a:solidFill>
                            <a:schemeClr val="bg1"/>
                          </a:solidFill>
                        </a:rPr>
                        <a:t>Challenge: High proportion of HIV-positive pregnant/breastfeeding</a:t>
                      </a:r>
                      <a:r>
                        <a:rPr lang="en-US" sz="1800" b="1" baseline="0" dirty="0" smtClean="0">
                          <a:solidFill>
                            <a:schemeClr val="bg1"/>
                          </a:solidFill>
                        </a:rPr>
                        <a:t> women not receiving PMTCT services</a:t>
                      </a:r>
                      <a:endParaRPr lang="en-US" sz="1800" b="1" dirty="0" smtClean="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2902698360"/>
                  </a:ext>
                </a:extLst>
              </a:tr>
              <a:tr h="349744">
                <a:tc>
                  <a:txBody>
                    <a:bodyPr/>
                    <a:lstStyle/>
                    <a:p>
                      <a:r>
                        <a:rPr lang="en-US" sz="1800" b="1" dirty="0" smtClean="0">
                          <a:solidFill>
                            <a:schemeClr val="accent6"/>
                          </a:solidFill>
                        </a:rPr>
                        <a:t>Reasons: </a:t>
                      </a:r>
                      <a:endParaRPr lang="en-US" sz="1800" b="1" dirty="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b="1" dirty="0" smtClean="0">
                          <a:solidFill>
                            <a:schemeClr val="accent6"/>
                          </a:solidFill>
                        </a:rPr>
                        <a:t>Strategies:</a:t>
                      </a:r>
                      <a:endParaRPr lang="en-US" sz="1800" b="1" dirty="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13805822"/>
                  </a:ext>
                </a:extLst>
              </a:tr>
              <a:tr h="862383">
                <a:tc>
                  <a:txBody>
                    <a:bodyPr/>
                    <a:lstStyle/>
                    <a:p>
                      <a:r>
                        <a:rPr lang="en-US" sz="1800" b="0" dirty="0" smtClean="0">
                          <a:solidFill>
                            <a:schemeClr val="accent6"/>
                          </a:solidFill>
                        </a:rPr>
                        <a:t>Low ANC/maternal ART coverage</a:t>
                      </a:r>
                      <a:endParaRPr lang="en-US" sz="1800" b="0"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buFont typeface="Wingdings" panose="05000000000000000000" pitchFamily="2" charset="2"/>
                        <a:buChar char="§"/>
                      </a:pPr>
                      <a:r>
                        <a:rPr lang="en-US" sz="1800" dirty="0" smtClean="0">
                          <a:solidFill>
                            <a:schemeClr val="accent6"/>
                          </a:solidFill>
                        </a:rPr>
                        <a:t>Reduce access</a:t>
                      </a:r>
                      <a:r>
                        <a:rPr lang="en-US" sz="1800" baseline="0" dirty="0" smtClean="0">
                          <a:solidFill>
                            <a:schemeClr val="accent6"/>
                          </a:solidFill>
                        </a:rPr>
                        <a:t> barriers (distance, user fees)</a:t>
                      </a:r>
                    </a:p>
                    <a:p>
                      <a:pPr marL="342900" indent="-342900">
                        <a:buFont typeface="Wingdings" panose="05000000000000000000" pitchFamily="2" charset="2"/>
                        <a:buChar char="§"/>
                      </a:pPr>
                      <a:r>
                        <a:rPr lang="en-US" sz="1800" baseline="0" dirty="0" smtClean="0">
                          <a:solidFill>
                            <a:schemeClr val="accent6"/>
                          </a:solidFill>
                        </a:rPr>
                        <a:t>Community engagement (e.g. community and religious institutions/leaders, TBAs, male engagement)</a:t>
                      </a: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90791119"/>
                  </a:ext>
                </a:extLst>
              </a:tr>
              <a:tr h="1064045">
                <a:tc>
                  <a:txBody>
                    <a:bodyPr/>
                    <a:lstStyle/>
                    <a:p>
                      <a:r>
                        <a:rPr lang="en-US" sz="1800" b="0" dirty="0" smtClean="0">
                          <a:solidFill>
                            <a:schemeClr val="accent6"/>
                          </a:solidFill>
                        </a:rPr>
                        <a:t>Poor</a:t>
                      </a:r>
                      <a:r>
                        <a:rPr lang="en-US" sz="1800" b="0" baseline="0" dirty="0" smtClean="0">
                          <a:solidFill>
                            <a:schemeClr val="accent6"/>
                          </a:solidFill>
                        </a:rPr>
                        <a:t> identification of incident HIV infections in PBFW</a:t>
                      </a:r>
                      <a:endParaRPr lang="en-US" sz="1800" b="0"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buFont typeface="Wingdings" panose="05000000000000000000" pitchFamily="2" charset="2"/>
                        <a:buChar char="§"/>
                      </a:pPr>
                      <a:r>
                        <a:rPr lang="en-US" sz="1800" dirty="0" smtClean="0">
                          <a:solidFill>
                            <a:schemeClr val="accent6"/>
                          </a:solidFill>
                        </a:rPr>
                        <a:t>Re-testing</a:t>
                      </a:r>
                      <a:r>
                        <a:rPr lang="en-US" sz="1800" baseline="0" dirty="0" smtClean="0">
                          <a:solidFill>
                            <a:schemeClr val="accent6"/>
                          </a:solidFill>
                        </a:rPr>
                        <a:t> in third trimester, L&amp;D, postpartum</a:t>
                      </a:r>
                    </a:p>
                    <a:p>
                      <a:pPr marL="342900" indent="-342900">
                        <a:buFont typeface="Wingdings" panose="05000000000000000000" pitchFamily="2" charset="2"/>
                        <a:buChar char="§"/>
                      </a:pPr>
                      <a:r>
                        <a:rPr lang="en-US" sz="1800" baseline="0" dirty="0" smtClean="0">
                          <a:solidFill>
                            <a:schemeClr val="accent6"/>
                          </a:solidFill>
                        </a:rPr>
                        <a:t>Maternal HIV testing in immunization clinics </a:t>
                      </a:r>
                    </a:p>
                    <a:p>
                      <a:pPr marL="342900" indent="-342900">
                        <a:buFont typeface="Wingdings" panose="05000000000000000000" pitchFamily="2" charset="2"/>
                        <a:buChar char="§"/>
                      </a:pPr>
                      <a:r>
                        <a:rPr lang="en-US" sz="1800" baseline="0" dirty="0" smtClean="0">
                          <a:solidFill>
                            <a:schemeClr val="accent6"/>
                          </a:solidFill>
                        </a:rPr>
                        <a:t>Enhanced postnatal prophylaxis for high-risk infants</a:t>
                      </a:r>
                      <a:endParaRPr lang="en-US" sz="1800"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70729615"/>
                  </a:ext>
                </a:extLst>
              </a:tr>
              <a:tr h="229969">
                <a:tc>
                  <a:txBody>
                    <a:bodyPr/>
                    <a:lstStyle/>
                    <a:p>
                      <a:endParaRPr lang="en-US" sz="2400" b="1" dirty="0"/>
                    </a:p>
                  </a:txBody>
                  <a:tcPr marL="61571" marR="615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endParaRPr lang="en-US" sz="2400" dirty="0"/>
                    </a:p>
                  </a:txBody>
                  <a:tcPr marL="61571" marR="615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01917859"/>
                  </a:ext>
                </a:extLst>
              </a:tr>
            </a:tbl>
          </a:graphicData>
        </a:graphic>
      </p:graphicFrame>
    </p:spTree>
    <p:extLst>
      <p:ext uri="{BB962C8B-B14F-4D97-AF65-F5344CB8AC3E}">
        <p14:creationId xmlns:p14="http://schemas.microsoft.com/office/powerpoint/2010/main" val="258386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0" cy="0"/>
        </p:xfrm>
        <a:graphic>
          <a:graphicData uri="http://schemas.openxmlformats.org/drawingml/2006/table">
            <a:tbl>
              <a:tblPr firstRow="1" bandRow="1">
                <a:tableStyleId>{22838BEF-8BB2-4498-84A7-C5851F593DF1}</a:tableStyleId>
              </a:tblPr>
              <a:tblGrid>
                <a:gridCol w="2565026">
                  <a:extLst>
                    <a:ext uri="{9D8B030D-6E8A-4147-A177-3AD203B41FA5}">
                      <a16:colId xmlns:a16="http://schemas.microsoft.com/office/drawing/2014/main" val="2970638677"/>
                    </a:ext>
                  </a:extLst>
                </a:gridCol>
                <a:gridCol w="5809129">
                  <a:extLst>
                    <a:ext uri="{9D8B030D-6E8A-4147-A177-3AD203B41FA5}">
                      <a16:colId xmlns:a16="http://schemas.microsoft.com/office/drawing/2014/main" val="250095433"/>
                    </a:ext>
                  </a:extLst>
                </a:gridCol>
              </a:tblGrid>
              <a:tr h="4866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6"/>
                          </a:solidFill>
                        </a:rPr>
                        <a:t>Challenge:</a:t>
                      </a:r>
                      <a:r>
                        <a:rPr lang="en-US" b="1" baseline="0" dirty="0" smtClean="0">
                          <a:solidFill>
                            <a:schemeClr val="accent6"/>
                          </a:solidFill>
                        </a:rPr>
                        <a:t> </a:t>
                      </a:r>
                      <a:r>
                        <a:rPr lang="en-US" b="1" dirty="0" smtClean="0">
                          <a:solidFill>
                            <a:schemeClr val="accent6"/>
                          </a:solidFill>
                        </a:rPr>
                        <a:t>High MTCT rates among</a:t>
                      </a:r>
                      <a:r>
                        <a:rPr lang="en-US" b="1" baseline="0" dirty="0" smtClean="0">
                          <a:solidFill>
                            <a:schemeClr val="accent6"/>
                          </a:solidFill>
                        </a:rPr>
                        <a:t> women receiving PMTCT services</a:t>
                      </a:r>
                      <a:endParaRPr lang="en-US" b="1" dirty="0" smtClean="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20969629"/>
                  </a:ext>
                </a:extLst>
              </a:tr>
              <a:tr h="370840">
                <a:tc>
                  <a:txBody>
                    <a:bodyPr/>
                    <a:lstStyle/>
                    <a:p>
                      <a:r>
                        <a:rPr lang="en-US" b="1" dirty="0" smtClean="0">
                          <a:solidFill>
                            <a:schemeClr val="accent6"/>
                          </a:solidFill>
                        </a:rPr>
                        <a:t>Reasons: </a:t>
                      </a:r>
                      <a:endParaRPr lang="en-US" b="1" dirty="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b="1" dirty="0" smtClean="0">
                          <a:solidFill>
                            <a:schemeClr val="accent6"/>
                          </a:solidFill>
                        </a:rPr>
                        <a:t>Strategies:</a:t>
                      </a:r>
                      <a:endParaRPr lang="en-US" b="1" dirty="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2013806"/>
                  </a:ext>
                </a:extLst>
              </a:tr>
              <a:tr h="370840">
                <a:tc>
                  <a:txBody>
                    <a:bodyPr/>
                    <a:lstStyle/>
                    <a:p>
                      <a:r>
                        <a:rPr lang="en-US" b="1" dirty="0" smtClean="0">
                          <a:solidFill>
                            <a:schemeClr val="accent6"/>
                          </a:solidFill>
                        </a:rPr>
                        <a:t>Poor</a:t>
                      </a:r>
                      <a:r>
                        <a:rPr lang="en-US" b="1" baseline="0" dirty="0" smtClean="0">
                          <a:solidFill>
                            <a:schemeClr val="accent6"/>
                          </a:solidFill>
                        </a:rPr>
                        <a:t> ART adherence/ high VL </a:t>
                      </a:r>
                      <a:endParaRPr lang="en-US" b="1"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Arial" panose="020B0604020202020204" pitchFamily="34" charset="0"/>
                        <a:buChar char="•"/>
                      </a:pPr>
                      <a:r>
                        <a:rPr lang="en-US" dirty="0" smtClean="0">
                          <a:solidFill>
                            <a:schemeClr val="accent6"/>
                          </a:solidFill>
                        </a:rPr>
                        <a:t>ART</a:t>
                      </a:r>
                      <a:r>
                        <a:rPr lang="en-US" baseline="0" dirty="0" smtClean="0">
                          <a:solidFill>
                            <a:schemeClr val="accent6"/>
                          </a:solidFill>
                        </a:rPr>
                        <a:t> adherence support (e.g. peer mentors, text reminders)</a:t>
                      </a:r>
                    </a:p>
                    <a:p>
                      <a:pPr marL="285750" lvl="0" indent="-285750">
                        <a:buFont typeface="Arial" panose="020B0604020202020204" pitchFamily="34" charset="0"/>
                        <a:buChar char="•"/>
                      </a:pPr>
                      <a:r>
                        <a:rPr lang="en-US" baseline="0" dirty="0" smtClean="0">
                          <a:solidFill>
                            <a:schemeClr val="accent6"/>
                          </a:solidFill>
                        </a:rPr>
                        <a:t>Frequent VL monitoring in PBFW and expedited assessment for treatment failure in women with high VL</a:t>
                      </a:r>
                    </a:p>
                    <a:p>
                      <a:pPr marL="285750" lvl="0" indent="-285750">
                        <a:buFont typeface="Arial" panose="020B0604020202020204" pitchFamily="34" charset="0"/>
                        <a:buChar char="•"/>
                      </a:pPr>
                      <a:r>
                        <a:rPr lang="en-US" baseline="0" dirty="0" smtClean="0">
                          <a:solidFill>
                            <a:schemeClr val="accent6"/>
                          </a:solidFill>
                        </a:rPr>
                        <a:t>Enhanced postnatal prophylaxis for high-risk infants</a:t>
                      </a:r>
                      <a:endParaRPr lang="en-US" dirty="0" smtClean="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0375342"/>
                  </a:ext>
                </a:extLst>
              </a:tr>
              <a:tr h="370840">
                <a:tc>
                  <a:txBody>
                    <a:bodyPr/>
                    <a:lstStyle/>
                    <a:p>
                      <a:r>
                        <a:rPr lang="en-US" b="1" dirty="0" smtClean="0">
                          <a:solidFill>
                            <a:schemeClr val="accent6"/>
                          </a:solidFill>
                        </a:rPr>
                        <a:t>High</a:t>
                      </a:r>
                      <a:r>
                        <a:rPr lang="en-US" b="1" baseline="0" dirty="0" smtClean="0">
                          <a:solidFill>
                            <a:schemeClr val="accent6"/>
                          </a:solidFill>
                        </a:rPr>
                        <a:t> LTFU in PMTCT care</a:t>
                      </a:r>
                      <a:endParaRPr lang="en-US" b="1"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Arial" panose="020B0604020202020204" pitchFamily="34" charset="0"/>
                        <a:buChar char="•"/>
                      </a:pPr>
                      <a:r>
                        <a:rPr lang="en-US" dirty="0" smtClean="0">
                          <a:solidFill>
                            <a:schemeClr val="accent6"/>
                          </a:solidFill>
                        </a:rPr>
                        <a:t>Peer</a:t>
                      </a:r>
                      <a:r>
                        <a:rPr lang="en-US" baseline="0" dirty="0" smtClean="0">
                          <a:solidFill>
                            <a:schemeClr val="accent6"/>
                          </a:solidFill>
                        </a:rPr>
                        <a:t> support/ mentor mothers</a:t>
                      </a:r>
                    </a:p>
                    <a:p>
                      <a:pPr marL="285750" indent="-285750">
                        <a:buFont typeface="Arial" panose="020B0604020202020204" pitchFamily="34" charset="0"/>
                        <a:buChar char="•"/>
                      </a:pPr>
                      <a:r>
                        <a:rPr lang="en-US" baseline="0" dirty="0" smtClean="0">
                          <a:solidFill>
                            <a:schemeClr val="accent6"/>
                          </a:solidFill>
                        </a:rPr>
                        <a:t>Active patient tracking for missed appointments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accent6"/>
                          </a:solidFill>
                        </a:rPr>
                        <a:t>DSD models</a:t>
                      </a: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8890188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57494228"/>
              </p:ext>
            </p:extLst>
          </p:nvPr>
        </p:nvGraphicFramePr>
        <p:xfrm>
          <a:off x="334883" y="1868585"/>
          <a:ext cx="8413332" cy="4207529"/>
        </p:xfrm>
        <a:graphic>
          <a:graphicData uri="http://schemas.openxmlformats.org/drawingml/2006/table">
            <a:tbl>
              <a:tblPr firstRow="1" bandRow="1">
                <a:tableStyleId>{22838BEF-8BB2-4498-84A7-C5851F593DF1}</a:tableStyleId>
              </a:tblPr>
              <a:tblGrid>
                <a:gridCol w="2577027">
                  <a:extLst>
                    <a:ext uri="{9D8B030D-6E8A-4147-A177-3AD203B41FA5}">
                      <a16:colId xmlns:a16="http://schemas.microsoft.com/office/drawing/2014/main" val="2970638677"/>
                    </a:ext>
                  </a:extLst>
                </a:gridCol>
                <a:gridCol w="5836305">
                  <a:extLst>
                    <a:ext uri="{9D8B030D-6E8A-4147-A177-3AD203B41FA5}">
                      <a16:colId xmlns:a16="http://schemas.microsoft.com/office/drawing/2014/main" val="250095433"/>
                    </a:ext>
                  </a:extLst>
                </a:gridCol>
              </a:tblGrid>
              <a:tr h="62865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Challenge:</a:t>
                      </a:r>
                      <a:r>
                        <a:rPr lang="en-US" sz="1800" b="1" baseline="0" dirty="0" smtClean="0">
                          <a:solidFill>
                            <a:schemeClr val="bg1"/>
                          </a:solidFill>
                        </a:rPr>
                        <a:t> </a:t>
                      </a:r>
                      <a:r>
                        <a:rPr lang="en-US" sz="1800" b="1" dirty="0" smtClean="0">
                          <a:solidFill>
                            <a:schemeClr val="bg1"/>
                          </a:solidFill>
                        </a:rPr>
                        <a:t>High MTCT rates among</a:t>
                      </a:r>
                      <a:r>
                        <a:rPr lang="en-US" sz="1800" b="1" baseline="0" dirty="0" smtClean="0">
                          <a:solidFill>
                            <a:schemeClr val="bg1"/>
                          </a:solidFill>
                        </a:rPr>
                        <a:t> women receiving PMTCT services</a:t>
                      </a:r>
                      <a:endParaRPr lang="en-US" sz="1800" b="1" dirty="0" smtClean="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20969629"/>
                  </a:ext>
                </a:extLst>
              </a:tr>
              <a:tr h="349252">
                <a:tc>
                  <a:txBody>
                    <a:bodyPr/>
                    <a:lstStyle/>
                    <a:p>
                      <a:r>
                        <a:rPr lang="en-US" sz="1800" b="1" dirty="0" smtClean="0">
                          <a:solidFill>
                            <a:schemeClr val="accent6"/>
                          </a:solidFill>
                        </a:rPr>
                        <a:t>Reasons: </a:t>
                      </a:r>
                      <a:endParaRPr lang="en-US" sz="1800" b="1" dirty="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b="1" dirty="0" smtClean="0">
                          <a:solidFill>
                            <a:schemeClr val="accent6"/>
                          </a:solidFill>
                        </a:rPr>
                        <a:t>Strategies:</a:t>
                      </a:r>
                      <a:endParaRPr lang="en-US" sz="1800" b="1" dirty="0">
                        <a:solidFill>
                          <a:schemeClr val="accent6"/>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2013806"/>
                  </a:ext>
                </a:extLst>
              </a:tr>
              <a:tr h="2025660">
                <a:tc>
                  <a:txBody>
                    <a:bodyPr/>
                    <a:lstStyle/>
                    <a:p>
                      <a:r>
                        <a:rPr lang="en-US" sz="1800" b="0" dirty="0" smtClean="0">
                          <a:solidFill>
                            <a:schemeClr val="accent6"/>
                          </a:solidFill>
                        </a:rPr>
                        <a:t>Poor</a:t>
                      </a:r>
                      <a:r>
                        <a:rPr lang="en-US" sz="1800" b="0" baseline="0" dirty="0" smtClean="0">
                          <a:solidFill>
                            <a:schemeClr val="accent6"/>
                          </a:solidFill>
                        </a:rPr>
                        <a:t> ART adherence/ high VL </a:t>
                      </a:r>
                      <a:endParaRPr lang="en-US" sz="1800" b="0"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buFont typeface="Wingdings" panose="05000000000000000000" pitchFamily="2" charset="2"/>
                        <a:buChar char="§"/>
                      </a:pPr>
                      <a:r>
                        <a:rPr lang="en-US" sz="1800" dirty="0" smtClean="0">
                          <a:solidFill>
                            <a:schemeClr val="accent6"/>
                          </a:solidFill>
                        </a:rPr>
                        <a:t>ART</a:t>
                      </a:r>
                      <a:r>
                        <a:rPr lang="en-US" sz="1800" baseline="0" dirty="0" smtClean="0">
                          <a:solidFill>
                            <a:schemeClr val="accent6"/>
                          </a:solidFill>
                        </a:rPr>
                        <a:t> adherence support (e.g. peer mentors, text reminders)</a:t>
                      </a:r>
                    </a:p>
                    <a:p>
                      <a:pPr marL="342900" lvl="0" indent="-342900">
                        <a:buFont typeface="Wingdings" panose="05000000000000000000" pitchFamily="2" charset="2"/>
                        <a:buChar char="§"/>
                      </a:pPr>
                      <a:r>
                        <a:rPr lang="en-US" sz="1800" baseline="0" dirty="0" smtClean="0">
                          <a:solidFill>
                            <a:schemeClr val="accent6"/>
                          </a:solidFill>
                        </a:rPr>
                        <a:t>Frequent VL monitoring in PBFW and expedited assessment for treatment failure in women with high VL</a:t>
                      </a:r>
                    </a:p>
                    <a:p>
                      <a:pPr marL="342900" lvl="0" indent="-342900">
                        <a:buFont typeface="Wingdings" panose="05000000000000000000" pitchFamily="2" charset="2"/>
                        <a:buChar char="§"/>
                      </a:pPr>
                      <a:r>
                        <a:rPr lang="en-US" sz="1800" baseline="0" dirty="0" smtClean="0">
                          <a:solidFill>
                            <a:schemeClr val="accent6"/>
                          </a:solidFill>
                        </a:rPr>
                        <a:t>Enhanced postnatal prophylaxis for high-risk infants</a:t>
                      </a:r>
                      <a:endParaRPr lang="en-US" sz="1800" dirty="0" smtClean="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70375342"/>
                  </a:ext>
                </a:extLst>
              </a:tr>
              <a:tr h="1187456">
                <a:tc>
                  <a:txBody>
                    <a:bodyPr/>
                    <a:lstStyle/>
                    <a:p>
                      <a:r>
                        <a:rPr lang="en-US" sz="1800" b="0" dirty="0" smtClean="0">
                          <a:solidFill>
                            <a:schemeClr val="accent6"/>
                          </a:solidFill>
                        </a:rPr>
                        <a:t>High</a:t>
                      </a:r>
                      <a:r>
                        <a:rPr lang="en-US" sz="1800" b="0" baseline="0" dirty="0" smtClean="0">
                          <a:solidFill>
                            <a:schemeClr val="accent6"/>
                          </a:solidFill>
                        </a:rPr>
                        <a:t> LTFU in PMTCT care</a:t>
                      </a:r>
                      <a:endParaRPr lang="en-US" sz="1800" b="0" dirty="0">
                        <a:solidFill>
                          <a:schemeClr val="accent6"/>
                        </a:solidFill>
                      </a:endParaRP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buFont typeface="Wingdings" panose="05000000000000000000" pitchFamily="2" charset="2"/>
                        <a:buChar char="§"/>
                      </a:pPr>
                      <a:r>
                        <a:rPr lang="en-US" sz="1800" dirty="0" smtClean="0">
                          <a:solidFill>
                            <a:schemeClr val="accent6"/>
                          </a:solidFill>
                        </a:rPr>
                        <a:t>Peer</a:t>
                      </a:r>
                      <a:r>
                        <a:rPr lang="en-US" sz="1800" baseline="0" dirty="0" smtClean="0">
                          <a:solidFill>
                            <a:schemeClr val="accent6"/>
                          </a:solidFill>
                        </a:rPr>
                        <a:t> support/ mentor mothers</a:t>
                      </a:r>
                    </a:p>
                    <a:p>
                      <a:pPr marL="342900" indent="-342900">
                        <a:buFont typeface="Wingdings" panose="05000000000000000000" pitchFamily="2" charset="2"/>
                        <a:buChar char="§"/>
                      </a:pPr>
                      <a:r>
                        <a:rPr lang="en-US" sz="1800" baseline="0" dirty="0" smtClean="0">
                          <a:solidFill>
                            <a:schemeClr val="accent6"/>
                          </a:solidFill>
                        </a:rPr>
                        <a:t>Active patient tracking for missed appointments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aseline="0" dirty="0" smtClean="0">
                          <a:solidFill>
                            <a:schemeClr val="accent6"/>
                          </a:solidFill>
                        </a:rPr>
                        <a:t>DSD models</a:t>
                      </a:r>
                    </a:p>
                  </a:txBody>
                  <a:tcPr marL="61571" marR="61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88901884"/>
                  </a:ext>
                </a:extLst>
              </a:tr>
            </a:tbl>
          </a:graphicData>
        </a:graphic>
      </p:graphicFrame>
      <p:sp>
        <p:nvSpPr>
          <p:cNvPr id="8" name="Title 1"/>
          <p:cNvSpPr txBox="1">
            <a:spLocks/>
          </p:cNvSpPr>
          <p:nvPr/>
        </p:nvSpPr>
        <p:spPr>
          <a:xfrm>
            <a:off x="409723" y="543023"/>
            <a:ext cx="8611447" cy="849050"/>
          </a:xfr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solidFill>
                <a:latin typeface="Trebuchet MS" panose="020B0603020202020204" pitchFamily="34" charset="0"/>
              </a:rPr>
              <a:t>Strategies to reach EMTCT: PMTCT programming</a:t>
            </a:r>
            <a:endParaRPr lang="en-US" sz="40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34117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486" y="365128"/>
            <a:ext cx="8610600" cy="1325563"/>
          </a:xfrm>
        </p:spPr>
        <p:txBody>
          <a:bodyPr/>
          <a:lstStyle/>
          <a:p>
            <a:r>
              <a:rPr lang="en-US" sz="3200" dirty="0" smtClean="0"/>
              <a:t>Over half of transmissions occur during breastfeeding. Must assure viral suppression. </a:t>
            </a:r>
            <a:endParaRPr lang="en-US" sz="3200" dirty="0"/>
          </a:p>
        </p:txBody>
      </p:sp>
      <p:sp>
        <p:nvSpPr>
          <p:cNvPr id="6" name="Content Placeholder 5"/>
          <p:cNvSpPr>
            <a:spLocks noGrp="1"/>
          </p:cNvSpPr>
          <p:nvPr>
            <p:ph idx="1"/>
          </p:nvPr>
        </p:nvSpPr>
        <p:spPr/>
        <p:txBody>
          <a:bodyPr/>
          <a:lstStyle/>
          <a:p>
            <a:r>
              <a:rPr lang="en-US" dirty="0" smtClean="0"/>
              <a:t>UNAIDS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900918"/>
            <a:ext cx="8610600" cy="465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28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PEPFAR doing now towards EMTCT?</a:t>
            </a:r>
            <a:endParaRPr lang="en-US" dirty="0"/>
          </a:p>
        </p:txBody>
      </p:sp>
      <p:sp>
        <p:nvSpPr>
          <p:cNvPr id="10" name="Text Placeholder 9"/>
          <p:cNvSpPr>
            <a:spLocks noGrp="1"/>
          </p:cNvSpPr>
          <p:nvPr>
            <p:ph type="body" sz="quarter" idx="14"/>
          </p:nvPr>
        </p:nvSpPr>
        <p:spPr>
          <a:xfrm>
            <a:off x="201275" y="947056"/>
            <a:ext cx="8710612" cy="5007525"/>
          </a:xfrm>
        </p:spPr>
        <p:txBody>
          <a:bodyPr/>
          <a:lstStyle/>
          <a:p>
            <a:pPr lvl="1"/>
            <a:r>
              <a:rPr lang="en-US" sz="1800" dirty="0" smtClean="0"/>
              <a:t>Over </a:t>
            </a:r>
            <a:r>
              <a:rPr lang="en-US" sz="1800" dirty="0"/>
              <a:t>2.2 million infant HIV infections </a:t>
            </a:r>
            <a:r>
              <a:rPr lang="en-US" sz="1800" dirty="0" smtClean="0"/>
              <a:t>have been averted with PEPFAR support globally, but declines have </a:t>
            </a:r>
            <a:r>
              <a:rPr lang="en-US" sz="1800" dirty="0"/>
              <a:t>leveled out </a:t>
            </a:r>
            <a:r>
              <a:rPr lang="en-US" sz="1800" dirty="0" smtClean="0"/>
              <a:t>recently; missing </a:t>
            </a:r>
            <a:endParaRPr lang="en-US" sz="2000" dirty="0"/>
          </a:p>
          <a:p>
            <a:pPr lvl="2"/>
            <a:r>
              <a:rPr lang="en-US" sz="1800" dirty="0" smtClean="0"/>
              <a:t>women who don’t come for ANC, and</a:t>
            </a:r>
          </a:p>
          <a:p>
            <a:pPr lvl="2"/>
            <a:r>
              <a:rPr lang="en-US" sz="1800" dirty="0" smtClean="0"/>
              <a:t> women who seroconvert during the pregnancy and breastfeeding.</a:t>
            </a:r>
          </a:p>
          <a:p>
            <a:pPr lvl="1"/>
            <a:r>
              <a:rPr lang="en-US" sz="1800" dirty="0" smtClean="0"/>
              <a:t>We </a:t>
            </a:r>
            <a:r>
              <a:rPr lang="en-US" sz="1800" dirty="0"/>
              <a:t>are  pushing into </a:t>
            </a:r>
            <a:r>
              <a:rPr lang="en-US" sz="1800" dirty="0" smtClean="0"/>
              <a:t>the ‘Last Mile’ </a:t>
            </a:r>
            <a:r>
              <a:rPr lang="en-US" sz="1800" dirty="0"/>
              <a:t>space of PMTCT programmatic gaps, </a:t>
            </a:r>
            <a:r>
              <a:rPr lang="en-US" sz="1800" dirty="0" smtClean="0"/>
              <a:t>making it more </a:t>
            </a:r>
            <a:r>
              <a:rPr lang="en-US" sz="1800" dirty="0"/>
              <a:t>costly and challenging to </a:t>
            </a:r>
            <a:r>
              <a:rPr lang="en-US" sz="1800" dirty="0" smtClean="0"/>
              <a:t>reach remaining women </a:t>
            </a:r>
            <a:r>
              <a:rPr lang="en-US" sz="1800" dirty="0"/>
              <a:t>and </a:t>
            </a:r>
            <a:r>
              <a:rPr lang="en-US" sz="1800" dirty="0" smtClean="0"/>
              <a:t>children with: </a:t>
            </a:r>
            <a:endParaRPr lang="en-US" sz="1800" dirty="0"/>
          </a:p>
          <a:p>
            <a:pPr lvl="2"/>
            <a:r>
              <a:rPr lang="en-US" sz="1800" dirty="0"/>
              <a:t>antenatal </a:t>
            </a:r>
            <a:r>
              <a:rPr lang="en-US" sz="1800" dirty="0" smtClean="0"/>
              <a:t>services</a:t>
            </a:r>
            <a:endParaRPr lang="en-US" sz="1800" dirty="0"/>
          </a:p>
          <a:p>
            <a:pPr lvl="2"/>
            <a:r>
              <a:rPr lang="en-US" sz="1800" dirty="0"/>
              <a:t>HIV </a:t>
            </a:r>
            <a:r>
              <a:rPr lang="en-US" sz="1800" dirty="0" smtClean="0"/>
              <a:t>testing</a:t>
            </a:r>
          </a:p>
          <a:p>
            <a:pPr lvl="2"/>
            <a:r>
              <a:rPr lang="en-US" sz="1800" dirty="0" smtClean="0"/>
              <a:t>use </a:t>
            </a:r>
            <a:r>
              <a:rPr lang="en-US" sz="1800" dirty="0"/>
              <a:t>of ART for </a:t>
            </a:r>
            <a:r>
              <a:rPr lang="en-US" sz="1800" dirty="0" smtClean="0"/>
              <a:t>life</a:t>
            </a:r>
            <a:endParaRPr lang="en-US" sz="1800" dirty="0"/>
          </a:p>
          <a:p>
            <a:pPr lvl="2"/>
            <a:r>
              <a:rPr lang="en-US" sz="1800" dirty="0"/>
              <a:t>safe childbirth </a:t>
            </a:r>
            <a:r>
              <a:rPr lang="en-US" sz="1800" dirty="0" smtClean="0"/>
              <a:t>practices</a:t>
            </a:r>
          </a:p>
          <a:p>
            <a:pPr lvl="2"/>
            <a:r>
              <a:rPr lang="en-US" sz="1800" dirty="0" smtClean="0"/>
              <a:t>appropriate breastfeeding</a:t>
            </a:r>
          </a:p>
          <a:p>
            <a:pPr lvl="2"/>
            <a:r>
              <a:rPr lang="en-US" sz="1800" dirty="0" smtClean="0"/>
              <a:t>infant </a:t>
            </a:r>
            <a:r>
              <a:rPr lang="en-US" sz="1800" dirty="0"/>
              <a:t>testing and </a:t>
            </a:r>
            <a:endParaRPr lang="en-US" sz="1800" dirty="0" smtClean="0"/>
          </a:p>
          <a:p>
            <a:pPr marL="336550" lvl="2" indent="0">
              <a:buNone/>
            </a:pPr>
            <a:r>
              <a:rPr lang="en-US" sz="1800" dirty="0" smtClean="0"/>
              <a:t>other </a:t>
            </a:r>
            <a:r>
              <a:rPr lang="en-US" sz="1800" dirty="0"/>
              <a:t>post natal care </a:t>
            </a:r>
            <a:r>
              <a:rPr lang="en-US" sz="1800" dirty="0" smtClean="0"/>
              <a:t>services</a:t>
            </a:r>
          </a:p>
          <a:p>
            <a:pPr marL="336550" lvl="2" indent="0">
              <a:buNone/>
            </a:pPr>
            <a:endParaRPr lang="en-US" sz="1800" dirty="0" smtClean="0"/>
          </a:p>
          <a:p>
            <a:pPr lvl="1"/>
            <a:r>
              <a:rPr lang="en-US" sz="1800" dirty="0" smtClean="0"/>
              <a:t>As such we are continuing to scale up innovative options for primary prevention activities integrated within, and complementary to, all services we provide for women of reproductive age regardless of HIV status.</a:t>
            </a:r>
            <a:endParaRPr lang="en-US" sz="1800" dirty="0"/>
          </a:p>
        </p:txBody>
      </p:sp>
      <p:sp>
        <p:nvSpPr>
          <p:cNvPr id="4" name="Text Placeholder 3"/>
          <p:cNvSpPr>
            <a:spLocks noGrp="1"/>
          </p:cNvSpPr>
          <p:nvPr>
            <p:ph type="body" sz="quarter" idx="15"/>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536" y="2699657"/>
            <a:ext cx="398440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958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023" y="245660"/>
            <a:ext cx="8357426" cy="627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19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2515" y="203817"/>
            <a:ext cx="8768132" cy="587753"/>
          </a:xfrm>
        </p:spPr>
        <p:txBody>
          <a:bodyPr>
            <a:normAutofit/>
          </a:bodyPr>
          <a:lstStyle/>
          <a:p>
            <a:r>
              <a:rPr lang="en-US" dirty="0" smtClean="0"/>
              <a:t>PEPFAR Strategies to </a:t>
            </a:r>
            <a:r>
              <a:rPr lang="en-US" dirty="0"/>
              <a:t>S</a:t>
            </a:r>
            <a:r>
              <a:rPr lang="en-US" dirty="0" smtClean="0"/>
              <a:t>upport </a:t>
            </a:r>
            <a:r>
              <a:rPr lang="en-US" dirty="0" err="1" smtClean="0"/>
              <a:t>eMTCT</a:t>
            </a:r>
            <a:endParaRPr lang="en-US" dirty="0"/>
          </a:p>
          <a:p>
            <a:endParaRPr lang="en-US" dirty="0"/>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4"/>
          </p:nvPr>
        </p:nvSpPr>
        <p:spPr>
          <a:xfrm>
            <a:off x="227946" y="1053583"/>
            <a:ext cx="8710612" cy="4822346"/>
          </a:xfrm>
        </p:spPr>
        <p:txBody>
          <a:bodyPr/>
          <a:lstStyle/>
          <a:p>
            <a:r>
              <a:rPr lang="en-US" sz="1800" dirty="0"/>
              <a:t>Primary Prevention</a:t>
            </a:r>
          </a:p>
          <a:p>
            <a:pPr marL="622300" lvl="1" indent="-285750"/>
            <a:r>
              <a:rPr lang="en-US" sz="1800" dirty="0"/>
              <a:t>HIV prevention </a:t>
            </a:r>
            <a:r>
              <a:rPr lang="en-US" sz="1800" dirty="0" smtClean="0"/>
              <a:t>for AGYW through DREAMS and for </a:t>
            </a:r>
            <a:r>
              <a:rPr lang="en-US" sz="1800" dirty="0"/>
              <a:t>high risk pregnant/BF women, especially AGYW, </a:t>
            </a:r>
            <a:r>
              <a:rPr lang="en-US" sz="1800" dirty="0" err="1" smtClean="0"/>
              <a:t>PrEP</a:t>
            </a:r>
            <a:endParaRPr lang="en-US" sz="1800" dirty="0"/>
          </a:p>
          <a:p>
            <a:r>
              <a:rPr lang="en-US" sz="1800" dirty="0" smtClean="0">
                <a:ea typeface="Calibri"/>
                <a:cs typeface="Times New Roman"/>
              </a:rPr>
              <a:t>HIV Testing</a:t>
            </a:r>
          </a:p>
          <a:p>
            <a:pPr marL="679450" lvl="1" indent="-342900"/>
            <a:r>
              <a:rPr lang="en-US" sz="1800" dirty="0">
                <a:ea typeface="Calibri"/>
                <a:cs typeface="Times New Roman"/>
              </a:rPr>
              <a:t>R</a:t>
            </a:r>
            <a:r>
              <a:rPr lang="en-US" sz="1800" dirty="0" smtClean="0">
                <a:ea typeface="Calibri"/>
                <a:cs typeface="Times New Roman"/>
              </a:rPr>
              <a:t>e-testing </a:t>
            </a:r>
            <a:r>
              <a:rPr lang="en-US" sz="1800" dirty="0">
                <a:ea typeface="Calibri"/>
                <a:cs typeface="Times New Roman"/>
              </a:rPr>
              <a:t>of women during pregnancy and postpartum to improve early identification of incident infections </a:t>
            </a:r>
            <a:r>
              <a:rPr lang="en-US" sz="1800" dirty="0" smtClean="0">
                <a:ea typeface="Calibri"/>
                <a:cs typeface="Times New Roman"/>
              </a:rPr>
              <a:t>and provide ART</a:t>
            </a:r>
          </a:p>
          <a:p>
            <a:pPr marL="679450" lvl="1" indent="-342900"/>
            <a:r>
              <a:rPr lang="en-US" sz="1800" dirty="0" smtClean="0">
                <a:ea typeface="Calibri"/>
                <a:cs typeface="Calibri"/>
              </a:rPr>
              <a:t>Increased male </a:t>
            </a:r>
            <a:r>
              <a:rPr lang="en-US" sz="1800" dirty="0">
                <a:ea typeface="Calibri"/>
                <a:cs typeface="Calibri"/>
              </a:rPr>
              <a:t>partner HIV testing </a:t>
            </a:r>
            <a:r>
              <a:rPr lang="en-US" sz="1800" dirty="0" smtClean="0">
                <a:ea typeface="Calibri"/>
                <a:cs typeface="Calibri"/>
              </a:rPr>
              <a:t>including HIV self-testing to identify discordant couples</a:t>
            </a:r>
            <a:endParaRPr lang="en-US" sz="1800" dirty="0">
              <a:ea typeface="Calibri"/>
              <a:cs typeface="Times New Roman"/>
            </a:endParaRPr>
          </a:p>
          <a:p>
            <a:r>
              <a:rPr lang="en-US" sz="1800" dirty="0" smtClean="0"/>
              <a:t>Pregnancy and Post Partum</a:t>
            </a:r>
          </a:p>
          <a:p>
            <a:pPr marL="622300" lvl="1" indent="-285750"/>
            <a:r>
              <a:rPr lang="en-US" sz="1800" dirty="0" smtClean="0"/>
              <a:t>More </a:t>
            </a:r>
            <a:r>
              <a:rPr lang="en-US" sz="1800" dirty="0"/>
              <a:t>systematic and frequent VL monitoring throughout pregnancy/BF with rapid intervention for viral failure</a:t>
            </a:r>
          </a:p>
          <a:p>
            <a:pPr marL="622300" lvl="1" indent="-285750"/>
            <a:r>
              <a:rPr lang="en-US" sz="1800" dirty="0">
                <a:ea typeface="Calibri"/>
                <a:cs typeface="Times New Roman"/>
              </a:rPr>
              <a:t>E</a:t>
            </a:r>
            <a:r>
              <a:rPr lang="en-US" sz="1800" dirty="0" smtClean="0">
                <a:ea typeface="Calibri"/>
                <a:cs typeface="Times New Roman"/>
              </a:rPr>
              <a:t>nhanced </a:t>
            </a:r>
            <a:r>
              <a:rPr lang="en-US" sz="1800" dirty="0">
                <a:ea typeface="Calibri"/>
                <a:cs typeface="Times New Roman"/>
              </a:rPr>
              <a:t>interventions for HIV-exposed </a:t>
            </a:r>
            <a:r>
              <a:rPr lang="en-US" sz="1800" dirty="0" smtClean="0">
                <a:ea typeface="Calibri"/>
                <a:cs typeface="Times New Roman"/>
              </a:rPr>
              <a:t>infants, including</a:t>
            </a:r>
            <a:r>
              <a:rPr lang="en-US" sz="1800" dirty="0" smtClean="0"/>
              <a:t> tracking/retention </a:t>
            </a:r>
            <a:r>
              <a:rPr lang="en-US" sz="1800" dirty="0"/>
              <a:t>of mother-infant </a:t>
            </a:r>
            <a:r>
              <a:rPr lang="en-US" sz="1800" dirty="0" smtClean="0"/>
              <a:t>pairs, POC EID to shorten results and allow earlier ART </a:t>
            </a:r>
          </a:p>
          <a:p>
            <a:r>
              <a:rPr lang="en-US" sz="1800" dirty="0" smtClean="0"/>
              <a:t>Advocacy</a:t>
            </a:r>
          </a:p>
          <a:p>
            <a:pPr marL="622300" lvl="1" indent="-285750"/>
            <a:r>
              <a:rPr lang="en-US" sz="1800" dirty="0" smtClean="0"/>
              <a:t>Path </a:t>
            </a:r>
            <a:r>
              <a:rPr lang="en-US" sz="1800" dirty="0"/>
              <a:t>to elimination as a way to advocate for continued focus on </a:t>
            </a:r>
            <a:r>
              <a:rPr lang="en-US" sz="1800" dirty="0" smtClean="0"/>
              <a:t>PMTCT</a:t>
            </a:r>
          </a:p>
          <a:p>
            <a:pPr marL="622300" lvl="1" indent="-285750"/>
            <a:r>
              <a:rPr lang="en-US" sz="1800" dirty="0" smtClean="0"/>
              <a:t>Start Free, Stay Free, AIDS Free</a:t>
            </a:r>
          </a:p>
        </p:txBody>
      </p:sp>
    </p:spTree>
    <p:extLst>
      <p:ext uri="{BB962C8B-B14F-4D97-AF65-F5344CB8AC3E}">
        <p14:creationId xmlns:p14="http://schemas.microsoft.com/office/powerpoint/2010/main" val="558447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15 Year Anniversary of PEPFAR’s Enactment</a:t>
            </a:r>
            <a:endParaRPr lang="en-US" dirty="0"/>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4"/>
          </p:nvPr>
        </p:nvSpPr>
        <p:spPr>
          <a:xfrm>
            <a:off x="334219" y="1532838"/>
            <a:ext cx="3551981" cy="3600986"/>
          </a:xfrm>
        </p:spPr>
        <p:txBody>
          <a:bodyPr/>
          <a:lstStyle/>
          <a:p>
            <a:pPr algn="ctr"/>
            <a:r>
              <a:rPr lang="en-US" sz="2000" dirty="0" smtClean="0"/>
              <a:t>Nelly lived in fear of stigma for 10 years until she connected with a PEPFAR supported clinic in 2005.  Now, she is one of over 14 million people receiving lifesaving treatment with PEPFAR support and has a healthy baby, Charity </a:t>
            </a:r>
            <a:r>
              <a:rPr lang="mr-IN" sz="2000" dirty="0" smtClean="0"/>
              <a:t>–</a:t>
            </a:r>
            <a:r>
              <a:rPr lang="en-US" sz="2000" dirty="0" smtClean="0"/>
              <a:t> one of the over 2.2 million babies born HIV-free thanks to PEPFAR’s assistance - who wants to be a doctor when she grows up.</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925" y="1240738"/>
            <a:ext cx="3998355" cy="4254500"/>
          </a:xfrm>
          <a:prstGeom prst="rect">
            <a:avLst/>
          </a:prstGeom>
        </p:spPr>
      </p:pic>
    </p:spTree>
    <p:extLst>
      <p:ext uri="{BB962C8B-B14F-4D97-AF65-F5344CB8AC3E}">
        <p14:creationId xmlns:p14="http://schemas.microsoft.com/office/powerpoint/2010/main" val="2112956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PFAR-Logo-Color-Tagline-Transparent-White.gif"/>
          <p:cNvPicPr>
            <a:picLocks noChangeAspect="1"/>
          </p:cNvPicPr>
          <p:nvPr/>
        </p:nvPicPr>
        <p:blipFill>
          <a:blip r:embed="rId3" cstate="print"/>
          <a:stretch>
            <a:fillRect/>
          </a:stretch>
        </p:blipFill>
        <p:spPr>
          <a:xfrm>
            <a:off x="3623675" y="5211490"/>
            <a:ext cx="1896649" cy="686643"/>
          </a:xfrm>
          <a:prstGeom prst="rect">
            <a:avLst/>
          </a:prstGeom>
        </p:spPr>
      </p:pic>
      <p:sp>
        <p:nvSpPr>
          <p:cNvPr id="14" name="Rectangle 13"/>
          <p:cNvSpPr/>
          <p:nvPr/>
        </p:nvSpPr>
        <p:spPr>
          <a:xfrm>
            <a:off x="-38100" y="-19050"/>
            <a:ext cx="9182100" cy="6877050"/>
          </a:xfrm>
          <a:prstGeom prst="rect">
            <a:avLst/>
          </a:prstGeom>
          <a:blipFill dpi="0" rotWithShape="1">
            <a:blip r:embed="rId4">
              <a:alphaModFix amt="16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9511" y="2620370"/>
            <a:ext cx="1211968" cy="1392059"/>
          </a:xfrm>
          <a:prstGeom prst="rect">
            <a:avLst/>
          </a:prstGeom>
          <a:blipFill dpi="0" rotWithShape="1">
            <a:blip r:embed="rId5"/>
            <a:srcRect/>
            <a:stretch>
              <a:fillRect l="6" t="-1" r="-1" b="-147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15127" y="2837974"/>
            <a:ext cx="5399894" cy="1112184"/>
          </a:xfrm>
        </p:spPr>
        <p:txBody>
          <a:bodyPr/>
          <a:lstStyle/>
          <a:p>
            <a:r>
              <a:rPr lang="en-US" sz="8000" dirty="0" smtClean="0"/>
              <a:t>Thank You!</a:t>
            </a:r>
            <a:endParaRPr lang="en-US" sz="8000" dirty="0"/>
          </a:p>
        </p:txBody>
      </p:sp>
      <p:sp>
        <p:nvSpPr>
          <p:cNvPr id="11" name="Rectangle 10"/>
          <p:cNvSpPr/>
          <p:nvPr/>
        </p:nvSpPr>
        <p:spPr>
          <a:xfrm>
            <a:off x="1064480" y="3970521"/>
            <a:ext cx="6949440" cy="83816"/>
          </a:xfrm>
          <a:prstGeom prst="rect">
            <a:avLst/>
          </a:prstGeom>
          <a:solidFill>
            <a:srgbClr val="931A1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85863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154965"/>
            <a:ext cx="8765931" cy="1325563"/>
          </a:xfrm>
        </p:spPr>
        <p:txBody>
          <a:bodyPr>
            <a:normAutofit fontScale="90000"/>
          </a:bodyPr>
          <a:lstStyle/>
          <a:p>
            <a:pPr algn="ctr"/>
            <a:r>
              <a:rPr lang="en-US" sz="3600" dirty="0" smtClean="0">
                <a:solidFill>
                  <a:schemeClr val="bg2"/>
                </a:solidFill>
                <a:latin typeface="Trebuchet MS" panose="020B0603020202020204" pitchFamily="34" charset="0"/>
              </a:rPr>
              <a:t>ART coverage among HIV-positive pregnant women in PEPFAR-supported countries</a:t>
            </a:r>
            <a:endParaRPr lang="en-US" sz="3600" dirty="0">
              <a:solidFill>
                <a:schemeClr val="bg2"/>
              </a:solidFill>
              <a:latin typeface="Trebuchet MS" panose="020B0603020202020204" pitchFamily="34" charset="0"/>
            </a:endParaRPr>
          </a:p>
        </p:txBody>
      </p:sp>
      <p:sp>
        <p:nvSpPr>
          <p:cNvPr id="3" name="Content Placeholder 2"/>
          <p:cNvSpPr>
            <a:spLocks noGrp="1"/>
          </p:cNvSpPr>
          <p:nvPr>
            <p:ph idx="1"/>
          </p:nvPr>
        </p:nvSpPr>
        <p:spPr>
          <a:xfrm>
            <a:off x="4915998" y="1542879"/>
            <a:ext cx="3878822" cy="420321"/>
          </a:xfrm>
        </p:spPr>
        <p:txBody>
          <a:bodyPr>
            <a:noAutofit/>
          </a:bodyPr>
          <a:lstStyle/>
          <a:p>
            <a:pPr marL="0" indent="0">
              <a:buNone/>
            </a:pPr>
            <a:r>
              <a:rPr lang="en-US" sz="2600" dirty="0" smtClean="0">
                <a:solidFill>
                  <a:schemeClr val="bg2"/>
                </a:solidFill>
                <a:latin typeface="Trebuchet MS" panose="020B0603020202020204" pitchFamily="34" charset="0"/>
              </a:rPr>
              <a:t>UNAIDS estimates, 2016</a:t>
            </a:r>
            <a:endParaRPr lang="en-US" sz="2600" dirty="0">
              <a:solidFill>
                <a:schemeClr val="bg2"/>
              </a:solidFill>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a:off x="4915998" y="1994402"/>
            <a:ext cx="3079505" cy="3864236"/>
          </a:xfrm>
          <a:prstGeom prst="rect">
            <a:avLst/>
          </a:prstGeom>
        </p:spPr>
      </p:pic>
      <p:pic>
        <p:nvPicPr>
          <p:cNvPr id="5" name="Picture 4"/>
          <p:cNvPicPr>
            <a:picLocks noChangeAspect="1"/>
          </p:cNvPicPr>
          <p:nvPr/>
        </p:nvPicPr>
        <p:blipFill>
          <a:blip r:embed="rId4"/>
          <a:stretch>
            <a:fillRect/>
          </a:stretch>
        </p:blipFill>
        <p:spPr>
          <a:xfrm>
            <a:off x="1029506" y="2016513"/>
            <a:ext cx="2883396" cy="3820014"/>
          </a:xfrm>
          <a:prstGeom prst="rect">
            <a:avLst/>
          </a:prstGeom>
        </p:spPr>
      </p:pic>
      <p:sp>
        <p:nvSpPr>
          <p:cNvPr id="6" name="Content Placeholder 2"/>
          <p:cNvSpPr txBox="1">
            <a:spLocks/>
          </p:cNvSpPr>
          <p:nvPr/>
        </p:nvSpPr>
        <p:spPr>
          <a:xfrm>
            <a:off x="1057841" y="1603520"/>
            <a:ext cx="2826727" cy="4203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2"/>
                </a:solidFill>
                <a:latin typeface="Trebuchet MS" panose="020B0603020202020204" pitchFamily="34" charset="0"/>
              </a:rPr>
              <a:t>PEPFAR APR17</a:t>
            </a:r>
            <a:endParaRPr lang="en-US" dirty="0">
              <a:solidFill>
                <a:schemeClr val="bg2"/>
              </a:solidFill>
              <a:latin typeface="Trebuchet MS" panose="020B0603020202020204" pitchFamily="34" charset="0"/>
            </a:endParaRPr>
          </a:p>
        </p:txBody>
      </p:sp>
      <p:pic>
        <p:nvPicPr>
          <p:cNvPr id="11" name="Picture 10"/>
          <p:cNvPicPr>
            <a:picLocks noChangeAspect="1"/>
          </p:cNvPicPr>
          <p:nvPr/>
        </p:nvPicPr>
        <p:blipFill>
          <a:blip r:embed="rId5"/>
          <a:stretch>
            <a:fillRect/>
          </a:stretch>
        </p:blipFill>
        <p:spPr>
          <a:xfrm>
            <a:off x="1029506" y="5908878"/>
            <a:ext cx="3439293" cy="896360"/>
          </a:xfrm>
          <a:prstGeom prst="rect">
            <a:avLst/>
          </a:prstGeom>
        </p:spPr>
      </p:pic>
      <p:sp>
        <p:nvSpPr>
          <p:cNvPr id="7" name="TextBox 6"/>
          <p:cNvSpPr txBox="1"/>
          <p:nvPr/>
        </p:nvSpPr>
        <p:spPr>
          <a:xfrm>
            <a:off x="5931040" y="5858639"/>
            <a:ext cx="2532185" cy="523220"/>
          </a:xfrm>
          <a:prstGeom prst="rect">
            <a:avLst/>
          </a:prstGeom>
          <a:noFill/>
        </p:spPr>
        <p:txBody>
          <a:bodyPr wrap="square" rtlCol="0">
            <a:spAutoFit/>
          </a:bodyPr>
          <a:lstStyle/>
          <a:p>
            <a:r>
              <a:rPr lang="en-US" sz="1400" dirty="0">
                <a:solidFill>
                  <a:schemeClr val="bg2"/>
                </a:solidFill>
              </a:rPr>
              <a:t>Source: http://aidsinfo.unaids.org/</a:t>
            </a:r>
          </a:p>
        </p:txBody>
      </p:sp>
      <p:sp>
        <p:nvSpPr>
          <p:cNvPr id="8" name="TextBox 7"/>
          <p:cNvSpPr txBox="1"/>
          <p:nvPr/>
        </p:nvSpPr>
        <p:spPr>
          <a:xfrm>
            <a:off x="424543" y="1132114"/>
            <a:ext cx="8512628" cy="369332"/>
          </a:xfrm>
          <a:prstGeom prst="rect">
            <a:avLst/>
          </a:prstGeom>
          <a:noFill/>
        </p:spPr>
        <p:txBody>
          <a:bodyPr wrap="square" rtlCol="0">
            <a:spAutoFit/>
          </a:bodyPr>
          <a:lstStyle/>
          <a:p>
            <a:r>
              <a:rPr lang="en-US" dirty="0" smtClean="0"/>
              <a:t>High coverage of testing and ART for those attending ANC, but gaps in ANC1</a:t>
            </a:r>
            <a:endParaRPr lang="en-US" dirty="0"/>
          </a:p>
        </p:txBody>
      </p:sp>
    </p:spTree>
    <p:extLst>
      <p:ext uri="{BB962C8B-B14F-4D97-AF65-F5344CB8AC3E}">
        <p14:creationId xmlns:p14="http://schemas.microsoft.com/office/powerpoint/2010/main" val="263510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2515" y="203817"/>
            <a:ext cx="8768132" cy="587753"/>
          </a:xfrm>
        </p:spPr>
        <p:txBody>
          <a:bodyPr>
            <a:normAutofit/>
          </a:bodyPr>
          <a:lstStyle/>
          <a:p>
            <a:r>
              <a:rPr lang="en-US" dirty="0" smtClean="0"/>
              <a:t>PEPFAR Strategies to </a:t>
            </a:r>
            <a:r>
              <a:rPr lang="en-US" dirty="0"/>
              <a:t>S</a:t>
            </a:r>
            <a:r>
              <a:rPr lang="en-US" dirty="0" smtClean="0"/>
              <a:t>upport </a:t>
            </a:r>
            <a:r>
              <a:rPr lang="en-US" dirty="0" err="1" smtClean="0"/>
              <a:t>eMTCT</a:t>
            </a:r>
            <a:endParaRPr lang="en-US" dirty="0"/>
          </a:p>
          <a:p>
            <a:endParaRPr lang="en-US" dirty="0"/>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4"/>
          </p:nvPr>
        </p:nvSpPr>
        <p:spPr>
          <a:xfrm>
            <a:off x="227946" y="1053583"/>
            <a:ext cx="8710612" cy="4822346"/>
          </a:xfrm>
        </p:spPr>
        <p:txBody>
          <a:bodyPr/>
          <a:lstStyle/>
          <a:p>
            <a:r>
              <a:rPr lang="en-US" sz="1800" dirty="0"/>
              <a:t>Primary Prevention</a:t>
            </a:r>
          </a:p>
          <a:p>
            <a:pPr marL="622300" lvl="1" indent="-285750"/>
            <a:r>
              <a:rPr lang="en-US" sz="1800" dirty="0"/>
              <a:t>HIV prevention </a:t>
            </a:r>
            <a:r>
              <a:rPr lang="en-US" sz="1800" dirty="0" smtClean="0"/>
              <a:t>for AGYW through DREAMS and for </a:t>
            </a:r>
            <a:r>
              <a:rPr lang="en-US" sz="1800" dirty="0"/>
              <a:t>high risk pregnant/BF women, especially AGYW, </a:t>
            </a:r>
            <a:r>
              <a:rPr lang="en-US" sz="1800" dirty="0" err="1" smtClean="0"/>
              <a:t>PrEP</a:t>
            </a:r>
            <a:endParaRPr lang="en-US" sz="1800" dirty="0"/>
          </a:p>
          <a:p>
            <a:r>
              <a:rPr lang="en-US" sz="1800" dirty="0" smtClean="0">
                <a:ea typeface="Calibri"/>
                <a:cs typeface="Times New Roman"/>
              </a:rPr>
              <a:t>HIV Testing</a:t>
            </a:r>
          </a:p>
          <a:p>
            <a:pPr marL="679450" lvl="1" indent="-342900"/>
            <a:r>
              <a:rPr lang="en-US" sz="1800" dirty="0">
                <a:ea typeface="Calibri"/>
                <a:cs typeface="Times New Roman"/>
              </a:rPr>
              <a:t>R</a:t>
            </a:r>
            <a:r>
              <a:rPr lang="en-US" sz="1800" dirty="0" smtClean="0">
                <a:ea typeface="Calibri"/>
                <a:cs typeface="Times New Roman"/>
              </a:rPr>
              <a:t>e-testing </a:t>
            </a:r>
            <a:r>
              <a:rPr lang="en-US" sz="1800" dirty="0">
                <a:ea typeface="Calibri"/>
                <a:cs typeface="Times New Roman"/>
              </a:rPr>
              <a:t>of women during pregnancy and postpartum to improve early identification of incident infections </a:t>
            </a:r>
            <a:r>
              <a:rPr lang="en-US" sz="1800" dirty="0" smtClean="0">
                <a:ea typeface="Calibri"/>
                <a:cs typeface="Times New Roman"/>
              </a:rPr>
              <a:t>and provide ART</a:t>
            </a:r>
          </a:p>
          <a:p>
            <a:pPr marL="679450" lvl="1" indent="-342900"/>
            <a:r>
              <a:rPr lang="en-US" sz="1800" dirty="0" smtClean="0">
                <a:ea typeface="Calibri"/>
                <a:cs typeface="Calibri"/>
              </a:rPr>
              <a:t>Increased male </a:t>
            </a:r>
            <a:r>
              <a:rPr lang="en-US" sz="1800" dirty="0">
                <a:ea typeface="Calibri"/>
                <a:cs typeface="Calibri"/>
              </a:rPr>
              <a:t>partner HIV testing </a:t>
            </a:r>
            <a:r>
              <a:rPr lang="en-US" sz="1800" dirty="0" smtClean="0">
                <a:ea typeface="Calibri"/>
                <a:cs typeface="Calibri"/>
              </a:rPr>
              <a:t>including HIV self-testing to identify discordant couples</a:t>
            </a:r>
            <a:endParaRPr lang="en-US" sz="1800" dirty="0">
              <a:ea typeface="Calibri"/>
              <a:cs typeface="Times New Roman"/>
            </a:endParaRPr>
          </a:p>
          <a:p>
            <a:r>
              <a:rPr lang="en-US" sz="1800" dirty="0" smtClean="0"/>
              <a:t>Pregnancy and Post Partum</a:t>
            </a:r>
          </a:p>
          <a:p>
            <a:pPr marL="622300" lvl="1" indent="-285750"/>
            <a:r>
              <a:rPr lang="en-US" sz="1800" dirty="0" smtClean="0"/>
              <a:t>More </a:t>
            </a:r>
            <a:r>
              <a:rPr lang="en-US" sz="1800" dirty="0"/>
              <a:t>systematic and frequent VL monitoring throughout pregnancy/BF with rapid intervention for viral failure</a:t>
            </a:r>
          </a:p>
          <a:p>
            <a:pPr marL="622300" lvl="1" indent="-285750"/>
            <a:r>
              <a:rPr lang="en-US" sz="1800" dirty="0">
                <a:ea typeface="Calibri"/>
                <a:cs typeface="Times New Roman"/>
              </a:rPr>
              <a:t>E</a:t>
            </a:r>
            <a:r>
              <a:rPr lang="en-US" sz="1800" dirty="0" smtClean="0">
                <a:ea typeface="Calibri"/>
                <a:cs typeface="Times New Roman"/>
              </a:rPr>
              <a:t>nhanced </a:t>
            </a:r>
            <a:r>
              <a:rPr lang="en-US" sz="1800" dirty="0">
                <a:ea typeface="Calibri"/>
                <a:cs typeface="Times New Roman"/>
              </a:rPr>
              <a:t>interventions for HIV-exposed </a:t>
            </a:r>
            <a:r>
              <a:rPr lang="en-US" sz="1800" dirty="0" smtClean="0">
                <a:ea typeface="Calibri"/>
                <a:cs typeface="Times New Roman"/>
              </a:rPr>
              <a:t>infants, including</a:t>
            </a:r>
            <a:r>
              <a:rPr lang="en-US" sz="1800" dirty="0" smtClean="0"/>
              <a:t> tracking/retention </a:t>
            </a:r>
            <a:r>
              <a:rPr lang="en-US" sz="1800" dirty="0"/>
              <a:t>of mother-infant </a:t>
            </a:r>
            <a:r>
              <a:rPr lang="en-US" sz="1800" dirty="0" smtClean="0"/>
              <a:t>pairs, POC EID to shorten results and allow earlier ART </a:t>
            </a:r>
          </a:p>
          <a:p>
            <a:r>
              <a:rPr lang="en-US" sz="1800" dirty="0" smtClean="0"/>
              <a:t>Advocacy</a:t>
            </a:r>
          </a:p>
          <a:p>
            <a:pPr marL="622300" lvl="1" indent="-285750"/>
            <a:r>
              <a:rPr lang="en-US" sz="1800" dirty="0" smtClean="0"/>
              <a:t>Path </a:t>
            </a:r>
            <a:r>
              <a:rPr lang="en-US" sz="1800" dirty="0"/>
              <a:t>to elimination as a way to advocate for continued focus on </a:t>
            </a:r>
            <a:r>
              <a:rPr lang="en-US" sz="1800" dirty="0" smtClean="0"/>
              <a:t>PMTCT</a:t>
            </a:r>
          </a:p>
          <a:p>
            <a:pPr marL="622300" lvl="1" indent="-285750"/>
            <a:r>
              <a:rPr lang="en-US" sz="1800" dirty="0" smtClean="0"/>
              <a:t>Start Free, Stay Free, AIDS Free</a:t>
            </a:r>
          </a:p>
        </p:txBody>
      </p:sp>
    </p:spTree>
    <p:extLst>
      <p:ext uri="{BB962C8B-B14F-4D97-AF65-F5344CB8AC3E}">
        <p14:creationId xmlns:p14="http://schemas.microsoft.com/office/powerpoint/2010/main" val="3165333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477" y="10877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877" y="10877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5277" y="10877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7677" y="10877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0077" y="10877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721" y="1552220"/>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121" y="1552220"/>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3521" y="1552220"/>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5921" y="1552220"/>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8321" y="1552220"/>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9427" y="300802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1827" y="300802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4227" y="300802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6627" y="300802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9027" y="300802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1427" y="300802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6529" y="34724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08929" y="34724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1329" y="34724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3729" y="347247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6129" y="3472472"/>
            <a:ext cx="180000" cy="391800"/>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Arrow 35"/>
          <p:cNvSpPr/>
          <p:nvPr/>
        </p:nvSpPr>
        <p:spPr>
          <a:xfrm rot="2322259">
            <a:off x="1403129" y="2712532"/>
            <a:ext cx="446691" cy="305973"/>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defTabSz="457178"/>
            <a:endParaRPr lang="en-GB">
              <a:solidFill>
                <a:prstClr val="white"/>
              </a:solidFill>
            </a:endParaRPr>
          </a:p>
        </p:txBody>
      </p:sp>
      <p:sp>
        <p:nvSpPr>
          <p:cNvPr id="37" name="TextBox 36"/>
          <p:cNvSpPr txBox="1"/>
          <p:nvPr/>
        </p:nvSpPr>
        <p:spPr>
          <a:xfrm>
            <a:off x="483725" y="2038786"/>
            <a:ext cx="1163107" cy="677108"/>
          </a:xfrm>
          <a:prstGeom prst="rect">
            <a:avLst/>
          </a:prstGeom>
          <a:noFill/>
        </p:spPr>
        <p:txBody>
          <a:bodyPr wrap="square" lIns="121914" tIns="60957" rIns="121914" bIns="60957" rtlCol="0">
            <a:spAutoFit/>
          </a:bodyPr>
          <a:lstStyle/>
          <a:p>
            <a:pPr algn="ctr" defTabSz="457178"/>
            <a:r>
              <a:rPr lang="en-GB" sz="1200" b="1" dirty="0">
                <a:solidFill>
                  <a:prstClr val="black"/>
                </a:solidFill>
                <a:latin typeface="Calibri" panose="020F0502020204030204"/>
              </a:rPr>
              <a:t>Pregnant Women without HIV</a:t>
            </a:r>
          </a:p>
        </p:txBody>
      </p:sp>
      <p:sp>
        <p:nvSpPr>
          <p:cNvPr id="38" name="Right Arrow 37"/>
          <p:cNvSpPr/>
          <p:nvPr/>
        </p:nvSpPr>
        <p:spPr>
          <a:xfrm>
            <a:off x="1260446" y="3422475"/>
            <a:ext cx="491713" cy="286472"/>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defTabSz="457178"/>
            <a:endParaRPr lang="en-GB">
              <a:solidFill>
                <a:prstClr val="white"/>
              </a:solidFill>
            </a:endParaRPr>
          </a:p>
        </p:txBody>
      </p:sp>
      <p:pic>
        <p:nvPicPr>
          <p:cNvPr id="39"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037" y="304050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437" y="304050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837" y="304050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37" y="304050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637" y="304050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0037" y="3040504"/>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139" y="350495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7539" y="350495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939" y="350495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339" y="3504952"/>
            <a:ext cx="180000" cy="3918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essajees\AppData\Local\Microsoft\Windows\Temporary Internet Files\Content.IE5\QFMBWBFZ\Toilet-or-Washroom-or-Ladiesroom-Sign-2293-medium[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4739" y="3504952"/>
            <a:ext cx="180000" cy="39180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124357" y="4118044"/>
            <a:ext cx="1163107" cy="492443"/>
          </a:xfrm>
          <a:prstGeom prst="rect">
            <a:avLst/>
          </a:prstGeom>
          <a:noFill/>
        </p:spPr>
        <p:txBody>
          <a:bodyPr wrap="square" lIns="121914" tIns="60957" rIns="121914" bIns="60957" rtlCol="0">
            <a:spAutoFit/>
          </a:bodyPr>
          <a:lstStyle/>
          <a:p>
            <a:pPr algn="ctr" defTabSz="457178"/>
            <a:r>
              <a:rPr lang="en-GB" sz="1200" b="1" dirty="0">
                <a:solidFill>
                  <a:prstClr val="black"/>
                </a:solidFill>
                <a:latin typeface="Calibri" panose="020F0502020204030204"/>
              </a:rPr>
              <a:t>Women living with HIV</a:t>
            </a:r>
          </a:p>
        </p:txBody>
      </p:sp>
      <p:sp>
        <p:nvSpPr>
          <p:cNvPr id="73" name="Right Arrow 72"/>
          <p:cNvSpPr/>
          <p:nvPr/>
        </p:nvSpPr>
        <p:spPr>
          <a:xfrm>
            <a:off x="3077031" y="3225735"/>
            <a:ext cx="4460311" cy="391800"/>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defTabSz="457178"/>
            <a:endParaRPr lang="en-GB">
              <a:solidFill>
                <a:prstClr val="white"/>
              </a:solidFill>
            </a:endParaRPr>
          </a:p>
        </p:txBody>
      </p:sp>
      <p:sp>
        <p:nvSpPr>
          <p:cNvPr id="74" name="TextBox 73"/>
          <p:cNvSpPr txBox="1"/>
          <p:nvPr/>
        </p:nvSpPr>
        <p:spPr>
          <a:xfrm rot="18671294">
            <a:off x="3015193" y="2636394"/>
            <a:ext cx="988720" cy="430881"/>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TEST </a:t>
            </a:r>
            <a:r>
              <a:rPr lang="en-US" sz="2000" dirty="0">
                <a:solidFill>
                  <a:srgbClr val="FF0000"/>
                </a:solidFill>
                <a:latin typeface="Calibri" panose="020F0502020204030204"/>
              </a:rPr>
              <a:t>♀</a:t>
            </a:r>
            <a:r>
              <a:rPr lang="en-GB" b="1" dirty="0" smtClean="0">
                <a:solidFill>
                  <a:srgbClr val="FF0000"/>
                </a:solidFill>
                <a:latin typeface="Calibri" panose="020F0502020204030204"/>
              </a:rPr>
              <a:t> </a:t>
            </a:r>
            <a:endParaRPr lang="en-GB" b="1" dirty="0">
              <a:solidFill>
                <a:srgbClr val="FF0000"/>
              </a:solidFill>
              <a:latin typeface="Calibri" panose="020F0502020204030204"/>
            </a:endParaRPr>
          </a:p>
        </p:txBody>
      </p:sp>
      <p:sp>
        <p:nvSpPr>
          <p:cNvPr id="80" name="TextBox 79"/>
          <p:cNvSpPr txBox="1"/>
          <p:nvPr/>
        </p:nvSpPr>
        <p:spPr>
          <a:xfrm>
            <a:off x="1480455" y="3991433"/>
            <a:ext cx="1758207" cy="1046440"/>
          </a:xfrm>
          <a:prstGeom prst="rect">
            <a:avLst/>
          </a:prstGeom>
          <a:noFill/>
        </p:spPr>
        <p:txBody>
          <a:bodyPr wrap="square" lIns="121914" tIns="60957" rIns="121914" bIns="60957" rtlCol="0">
            <a:spAutoFit/>
          </a:bodyPr>
          <a:lstStyle/>
          <a:p>
            <a:pPr algn="ctr" defTabSz="457178"/>
            <a:r>
              <a:rPr lang="en-GB" sz="2000" b="1" dirty="0">
                <a:solidFill>
                  <a:prstClr val="black"/>
                </a:solidFill>
                <a:latin typeface="Calibri" panose="020F0502020204030204"/>
              </a:rPr>
              <a:t>Pregnant Women living with HIV</a:t>
            </a:r>
          </a:p>
        </p:txBody>
      </p:sp>
      <p:sp>
        <p:nvSpPr>
          <p:cNvPr id="81" name="TextBox 80"/>
          <p:cNvSpPr txBox="1"/>
          <p:nvPr/>
        </p:nvSpPr>
        <p:spPr>
          <a:xfrm>
            <a:off x="1675681" y="1238999"/>
            <a:ext cx="1785157" cy="677102"/>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HIV prevention/</a:t>
            </a:r>
          </a:p>
          <a:p>
            <a:pPr defTabSz="457178"/>
            <a:r>
              <a:rPr lang="en-GB" b="1" dirty="0" smtClean="0">
                <a:solidFill>
                  <a:srgbClr val="FF0000"/>
                </a:solidFill>
                <a:latin typeface="Calibri" panose="020F0502020204030204"/>
              </a:rPr>
              <a:t>PrEP/Retesting</a:t>
            </a:r>
            <a:endParaRPr lang="en-GB" b="1" dirty="0">
              <a:solidFill>
                <a:srgbClr val="FF0000"/>
              </a:solidFill>
              <a:latin typeface="Calibri" panose="020F0502020204030204"/>
            </a:endParaRPr>
          </a:p>
        </p:txBody>
      </p:sp>
      <p:sp>
        <p:nvSpPr>
          <p:cNvPr id="82" name="TextBox 81"/>
          <p:cNvSpPr txBox="1"/>
          <p:nvPr/>
        </p:nvSpPr>
        <p:spPr>
          <a:xfrm>
            <a:off x="642987" y="5779036"/>
            <a:ext cx="1764958" cy="400103"/>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Safe conception</a:t>
            </a:r>
            <a:endParaRPr lang="en-GB" b="1" dirty="0">
              <a:solidFill>
                <a:srgbClr val="FF0000"/>
              </a:solidFill>
              <a:latin typeface="Calibri" panose="020F0502020204030204"/>
            </a:endParaRPr>
          </a:p>
        </p:txBody>
      </p:sp>
      <p:sp>
        <p:nvSpPr>
          <p:cNvPr id="83" name="Right Brace 82"/>
          <p:cNvSpPr/>
          <p:nvPr/>
        </p:nvSpPr>
        <p:spPr>
          <a:xfrm rot="16200000" flipV="1">
            <a:off x="5092882" y="2593139"/>
            <a:ext cx="273207" cy="1170255"/>
          </a:xfrm>
          <a:prstGeom prst="rightBrace">
            <a:avLst/>
          </a:prstGeom>
        </p:spPr>
        <p:style>
          <a:lnRef idx="2">
            <a:schemeClr val="accent1"/>
          </a:lnRef>
          <a:fillRef idx="0">
            <a:schemeClr val="accent1"/>
          </a:fillRef>
          <a:effectRef idx="1">
            <a:schemeClr val="accent1"/>
          </a:effectRef>
          <a:fontRef idx="minor">
            <a:schemeClr val="tx1"/>
          </a:fontRef>
        </p:style>
        <p:txBody>
          <a:bodyPr lIns="121914" tIns="60957" rIns="121914" bIns="60957" rtlCol="0" anchor="ctr"/>
          <a:lstStyle/>
          <a:p>
            <a:pPr algn="ctr" defTabSz="457178"/>
            <a:endParaRPr lang="en-GB">
              <a:solidFill>
                <a:prstClr val="black"/>
              </a:solidFill>
            </a:endParaRPr>
          </a:p>
        </p:txBody>
      </p:sp>
      <p:sp>
        <p:nvSpPr>
          <p:cNvPr id="86" name="TextBox 85"/>
          <p:cNvSpPr txBox="1"/>
          <p:nvPr/>
        </p:nvSpPr>
        <p:spPr>
          <a:xfrm>
            <a:off x="4997756" y="2566340"/>
            <a:ext cx="480248" cy="400103"/>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VL</a:t>
            </a:r>
            <a:endParaRPr lang="en-GB" b="1" dirty="0">
              <a:solidFill>
                <a:srgbClr val="FF0000"/>
              </a:solidFill>
              <a:latin typeface="Calibri" panose="020F0502020204030204"/>
            </a:endParaRPr>
          </a:p>
        </p:txBody>
      </p:sp>
      <p:sp>
        <p:nvSpPr>
          <p:cNvPr id="87" name="TextBox 86"/>
          <p:cNvSpPr txBox="1"/>
          <p:nvPr/>
        </p:nvSpPr>
        <p:spPr>
          <a:xfrm rot="18671294">
            <a:off x="3821795" y="1873348"/>
            <a:ext cx="690562" cy="400103"/>
          </a:xfrm>
          <a:prstGeom prst="rect">
            <a:avLst/>
          </a:prstGeom>
          <a:noFill/>
        </p:spPr>
        <p:txBody>
          <a:bodyPr wrap="none" lIns="121914" tIns="60957" rIns="121914" bIns="60957" rtlCol="0">
            <a:spAutoFit/>
          </a:bodyPr>
          <a:lstStyle/>
          <a:p>
            <a:pPr defTabSz="457178"/>
            <a:r>
              <a:rPr lang="en-GB" b="1" dirty="0" smtClean="0">
                <a:solidFill>
                  <a:srgbClr val="0066FF"/>
                </a:solidFill>
                <a:latin typeface="Calibri" panose="020F0502020204030204"/>
              </a:rPr>
              <a:t>TEST</a:t>
            </a:r>
            <a:endParaRPr lang="en-GB" b="1" dirty="0">
              <a:solidFill>
                <a:srgbClr val="0066FF"/>
              </a:solidFill>
              <a:latin typeface="Calibri" panose="020F0502020204030204"/>
            </a:endParaRPr>
          </a:p>
        </p:txBody>
      </p:sp>
      <p:cxnSp>
        <p:nvCxnSpPr>
          <p:cNvPr id="90" name="Straight Connector 89"/>
          <p:cNvCxnSpPr/>
          <p:nvPr/>
        </p:nvCxnSpPr>
        <p:spPr>
          <a:xfrm flipV="1">
            <a:off x="3790775" y="2377339"/>
            <a:ext cx="164508" cy="182863"/>
          </a:xfrm>
          <a:prstGeom prst="line">
            <a:avLst/>
          </a:prstGeom>
        </p:spPr>
        <p:style>
          <a:lnRef idx="2">
            <a:schemeClr val="accent1"/>
          </a:lnRef>
          <a:fillRef idx="0">
            <a:schemeClr val="accent1"/>
          </a:fillRef>
          <a:effectRef idx="1">
            <a:schemeClr val="accent1"/>
          </a:effectRef>
          <a:fontRef idx="minor">
            <a:schemeClr val="tx1"/>
          </a:fontRef>
        </p:style>
      </p:cxnSp>
      <p:pic>
        <p:nvPicPr>
          <p:cNvPr id="93" name="Picture 2" descr="C:\Users\essajees\AppData\Local\Microsoft\Windows\Temporary Internet Files\Content.IE5\DFSONCFI\025787620cb8dbbe64d7501e14d0ff0f-d38n62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4769" y="1533290"/>
            <a:ext cx="361311" cy="36716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essajees\AppData\Local\Microsoft\Windows\Temporary Internet Files\Content.IE5\DFSONCFI\025787620cb8dbbe64d7501e14d0ff0f-d38n62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2537" y="1079326"/>
            <a:ext cx="361311" cy="367167"/>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5855921" y="629485"/>
            <a:ext cx="1039183" cy="400103"/>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Treat All</a:t>
            </a:r>
            <a:endParaRPr lang="en-GB" b="1" dirty="0">
              <a:solidFill>
                <a:srgbClr val="FF0000"/>
              </a:solidFill>
              <a:latin typeface="Calibri" panose="020F0502020204030204"/>
            </a:endParaRPr>
          </a:p>
        </p:txBody>
      </p:sp>
      <p:sp>
        <p:nvSpPr>
          <p:cNvPr id="100" name="Right Brace 99"/>
          <p:cNvSpPr/>
          <p:nvPr/>
        </p:nvSpPr>
        <p:spPr>
          <a:xfrm rot="5400000">
            <a:off x="4788193" y="2419289"/>
            <a:ext cx="468331" cy="2920163"/>
          </a:xfrm>
          <a:prstGeom prst="rightBrace">
            <a:avLst/>
          </a:prstGeom>
        </p:spPr>
        <p:style>
          <a:lnRef idx="2">
            <a:schemeClr val="accent1"/>
          </a:lnRef>
          <a:fillRef idx="0">
            <a:schemeClr val="accent1"/>
          </a:fillRef>
          <a:effectRef idx="1">
            <a:schemeClr val="accent1"/>
          </a:effectRef>
          <a:fontRef idx="minor">
            <a:schemeClr val="tx1"/>
          </a:fontRef>
        </p:style>
        <p:txBody>
          <a:bodyPr lIns="121914" tIns="60957" rIns="121914" bIns="60957" rtlCol="0" anchor="ctr"/>
          <a:lstStyle/>
          <a:p>
            <a:pPr algn="ctr" defTabSz="457178"/>
            <a:endParaRPr lang="en-GB">
              <a:solidFill>
                <a:prstClr val="black"/>
              </a:solidFill>
            </a:endParaRPr>
          </a:p>
        </p:txBody>
      </p:sp>
      <p:sp>
        <p:nvSpPr>
          <p:cNvPr id="103" name="TextBox 102"/>
          <p:cNvSpPr txBox="1"/>
          <p:nvPr/>
        </p:nvSpPr>
        <p:spPr>
          <a:xfrm>
            <a:off x="3265712" y="4183101"/>
            <a:ext cx="4739189" cy="2677650"/>
          </a:xfrm>
          <a:prstGeom prst="rect">
            <a:avLst/>
          </a:prstGeom>
          <a:noFill/>
        </p:spPr>
        <p:txBody>
          <a:bodyPr wrap="square" lIns="121914" tIns="60957" rIns="121914" bIns="60957" rtlCol="0">
            <a:spAutoFit/>
          </a:bodyPr>
          <a:lstStyle/>
          <a:p>
            <a:pPr algn="ctr" defTabSz="457178"/>
            <a:r>
              <a:rPr lang="en-GB" sz="2000" b="1" dirty="0">
                <a:solidFill>
                  <a:prstClr val="black"/>
                </a:solidFill>
                <a:latin typeface="Calibri" panose="020F0502020204030204"/>
              </a:rPr>
              <a:t>Cross-cutting issues:</a:t>
            </a:r>
          </a:p>
          <a:p>
            <a:pPr algn="ctr" defTabSz="457178"/>
            <a:r>
              <a:rPr lang="en-GB" sz="2100" b="1" dirty="0">
                <a:solidFill>
                  <a:srgbClr val="FF0000"/>
                </a:solidFill>
                <a:latin typeface="Calibri" panose="020F0502020204030204"/>
              </a:rPr>
              <a:t>Vulnerable populations</a:t>
            </a:r>
          </a:p>
          <a:p>
            <a:pPr algn="ctr" defTabSz="457178"/>
            <a:r>
              <a:rPr lang="en-GB" sz="2100" b="1" dirty="0">
                <a:solidFill>
                  <a:srgbClr val="FF0000"/>
                </a:solidFill>
                <a:latin typeface="Calibri" panose="020F0502020204030204"/>
              </a:rPr>
              <a:t>Patient-</a:t>
            </a:r>
            <a:r>
              <a:rPr lang="en-GB" sz="2100" b="1" dirty="0" err="1">
                <a:solidFill>
                  <a:srgbClr val="FF0000"/>
                </a:solidFill>
                <a:latin typeface="Calibri" panose="020F0502020204030204"/>
              </a:rPr>
              <a:t>centered</a:t>
            </a:r>
            <a:r>
              <a:rPr lang="en-GB" sz="2100" b="1" dirty="0">
                <a:solidFill>
                  <a:srgbClr val="FF0000"/>
                </a:solidFill>
                <a:latin typeface="Calibri" panose="020F0502020204030204"/>
              </a:rPr>
              <a:t> </a:t>
            </a:r>
            <a:r>
              <a:rPr lang="en-GB" sz="2100" b="1" dirty="0" smtClean="0">
                <a:solidFill>
                  <a:srgbClr val="FF0000"/>
                </a:solidFill>
                <a:latin typeface="Calibri" panose="020F0502020204030204"/>
              </a:rPr>
              <a:t>care</a:t>
            </a:r>
          </a:p>
          <a:p>
            <a:pPr algn="ctr" defTabSz="457178"/>
            <a:r>
              <a:rPr lang="en-GB" sz="2100" b="1" dirty="0" smtClean="0">
                <a:solidFill>
                  <a:srgbClr val="FF0000"/>
                </a:solidFill>
                <a:latin typeface="Calibri" panose="020F0502020204030204"/>
              </a:rPr>
              <a:t>Reducing stigma and discrimination</a:t>
            </a:r>
            <a:endParaRPr lang="en-GB" sz="2100" b="1" dirty="0">
              <a:solidFill>
                <a:srgbClr val="FF0000"/>
              </a:solidFill>
              <a:latin typeface="Calibri" panose="020F0502020204030204"/>
            </a:endParaRPr>
          </a:p>
          <a:p>
            <a:pPr algn="ctr" defTabSz="457178"/>
            <a:r>
              <a:rPr lang="en-GB" sz="2100" b="1" dirty="0">
                <a:solidFill>
                  <a:srgbClr val="FF0000"/>
                </a:solidFill>
                <a:latin typeface="Calibri" panose="020F0502020204030204"/>
              </a:rPr>
              <a:t>M&amp;E</a:t>
            </a:r>
          </a:p>
          <a:p>
            <a:pPr algn="ctr" defTabSz="457178"/>
            <a:r>
              <a:rPr lang="en-GB" sz="2100" b="1" dirty="0">
                <a:solidFill>
                  <a:srgbClr val="FF0000"/>
                </a:solidFill>
                <a:latin typeface="Calibri" panose="020F0502020204030204"/>
              </a:rPr>
              <a:t>Supply Chain</a:t>
            </a:r>
          </a:p>
          <a:p>
            <a:pPr algn="ctr" defTabSz="457178"/>
            <a:r>
              <a:rPr lang="en-GB" sz="2100" b="1" dirty="0">
                <a:solidFill>
                  <a:srgbClr val="FF0000"/>
                </a:solidFill>
                <a:latin typeface="Calibri" panose="020F0502020204030204"/>
              </a:rPr>
              <a:t>Training</a:t>
            </a:r>
          </a:p>
          <a:p>
            <a:pPr algn="ctr" defTabSz="457178"/>
            <a:endParaRPr lang="en-GB" sz="2000" b="1" dirty="0">
              <a:solidFill>
                <a:prstClr val="black"/>
              </a:solidFill>
              <a:latin typeface="Calibri" panose="020F0502020204030204"/>
            </a:endParaRPr>
          </a:p>
        </p:txBody>
      </p:sp>
      <p:cxnSp>
        <p:nvCxnSpPr>
          <p:cNvPr id="6" name="Straight Arrow Connector 5"/>
          <p:cNvCxnSpPr/>
          <p:nvPr/>
        </p:nvCxnSpPr>
        <p:spPr>
          <a:xfrm flipH="1">
            <a:off x="1414757" y="3748695"/>
            <a:ext cx="6984" cy="1993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1684847" y="2180771"/>
            <a:ext cx="315735" cy="424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37342" y="2893403"/>
            <a:ext cx="1695265" cy="677102"/>
          </a:xfrm>
          <a:prstGeom prst="rect">
            <a:avLst/>
          </a:prstGeom>
          <a:noFill/>
        </p:spPr>
        <p:txBody>
          <a:bodyPr wrap="square" lIns="121914" tIns="60957" rIns="121914" bIns="60957" rtlCol="0">
            <a:spAutoFit/>
          </a:bodyPr>
          <a:lstStyle/>
          <a:p>
            <a:pPr defTabSz="457178"/>
            <a:r>
              <a:rPr lang="en-GB" b="1" dirty="0" smtClean="0">
                <a:latin typeface="Calibri" panose="020F0502020204030204"/>
              </a:rPr>
              <a:t>Healthy Mom, Baby &amp; Family</a:t>
            </a:r>
            <a:endParaRPr lang="en-GB" b="1" dirty="0">
              <a:latin typeface="Calibri" panose="020F0502020204030204"/>
            </a:endParaRPr>
          </a:p>
        </p:txBody>
      </p:sp>
      <p:cxnSp>
        <p:nvCxnSpPr>
          <p:cNvPr id="23" name="Straight Arrow Connector 22"/>
          <p:cNvCxnSpPr>
            <a:stCxn id="81" idx="1"/>
          </p:cNvCxnSpPr>
          <p:nvPr/>
        </p:nvCxnSpPr>
        <p:spPr>
          <a:xfrm flipH="1" flipV="1">
            <a:off x="1435669" y="1553634"/>
            <a:ext cx="240012" cy="2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7542" y="6522720"/>
            <a:ext cx="5187767" cy="307776"/>
          </a:xfrm>
          <a:prstGeom prst="rect">
            <a:avLst/>
          </a:prstGeom>
          <a:noFill/>
        </p:spPr>
        <p:txBody>
          <a:bodyPr wrap="square" lIns="121914" tIns="60957" rIns="121914" bIns="60957" rtlCol="0">
            <a:spAutoFit/>
          </a:bodyPr>
          <a:lstStyle/>
          <a:p>
            <a:pPr defTabSz="457178"/>
            <a:r>
              <a:rPr lang="en-US" sz="1200" dirty="0">
                <a:solidFill>
                  <a:prstClr val="black"/>
                </a:solidFill>
                <a:latin typeface="Calibri" panose="020F0502020204030204"/>
              </a:rPr>
              <a:t>Slide adapted from Shaffiq </a:t>
            </a:r>
            <a:r>
              <a:rPr lang="en-US" sz="1200" dirty="0" err="1">
                <a:solidFill>
                  <a:prstClr val="black"/>
                </a:solidFill>
                <a:latin typeface="Calibri" panose="020F0502020204030204"/>
              </a:rPr>
              <a:t>Essajee</a:t>
            </a:r>
            <a:r>
              <a:rPr lang="en-US" sz="1200" dirty="0">
                <a:solidFill>
                  <a:prstClr val="black"/>
                </a:solidFill>
                <a:latin typeface="Calibri" panose="020F0502020204030204"/>
              </a:rPr>
              <a:t>, WHO</a:t>
            </a:r>
          </a:p>
        </p:txBody>
      </p:sp>
      <p:sp>
        <p:nvSpPr>
          <p:cNvPr id="111" name="TextBox 110"/>
          <p:cNvSpPr txBox="1"/>
          <p:nvPr/>
        </p:nvSpPr>
        <p:spPr>
          <a:xfrm rot="18671294">
            <a:off x="3830303" y="2555607"/>
            <a:ext cx="1060535" cy="400103"/>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TREAT </a:t>
            </a:r>
            <a:r>
              <a:rPr lang="en-US" dirty="0">
                <a:solidFill>
                  <a:srgbClr val="FF0000"/>
                </a:solidFill>
                <a:latin typeface="Calibri" panose="020F0502020204030204"/>
              </a:rPr>
              <a:t>♀</a:t>
            </a:r>
            <a:endParaRPr lang="en-GB" b="1" dirty="0">
              <a:solidFill>
                <a:srgbClr val="FF0000"/>
              </a:solidFill>
              <a:latin typeface="Calibri" panose="020F0502020204030204"/>
            </a:endParaRPr>
          </a:p>
        </p:txBody>
      </p:sp>
      <p:sp>
        <p:nvSpPr>
          <p:cNvPr id="112" name="TextBox 111"/>
          <p:cNvSpPr txBox="1"/>
          <p:nvPr/>
        </p:nvSpPr>
        <p:spPr>
          <a:xfrm rot="18671294">
            <a:off x="4764777" y="1670511"/>
            <a:ext cx="834512" cy="400103"/>
          </a:xfrm>
          <a:prstGeom prst="rect">
            <a:avLst/>
          </a:prstGeom>
          <a:noFill/>
        </p:spPr>
        <p:txBody>
          <a:bodyPr wrap="none" lIns="121914" tIns="60957" rIns="121914" bIns="60957" rtlCol="0">
            <a:spAutoFit/>
          </a:bodyPr>
          <a:lstStyle/>
          <a:p>
            <a:pPr defTabSz="457178"/>
            <a:r>
              <a:rPr lang="en-GB" b="1" dirty="0" smtClean="0">
                <a:solidFill>
                  <a:srgbClr val="0066FF"/>
                </a:solidFill>
                <a:latin typeface="Calibri" panose="020F0502020204030204"/>
              </a:rPr>
              <a:t>TREAT</a:t>
            </a:r>
            <a:endParaRPr lang="en-GB" b="1" dirty="0">
              <a:solidFill>
                <a:srgbClr val="0066FF"/>
              </a:solidFill>
              <a:latin typeface="Calibri" panose="020F0502020204030204"/>
            </a:endParaRPr>
          </a:p>
        </p:txBody>
      </p:sp>
      <p:pic>
        <p:nvPicPr>
          <p:cNvPr id="120" name="Picture 2" descr="C:\Users\essajees\AppData\Local\Microsoft\Windows\Temporary Internet Files\Content.IE5\DFSONCFI\025787620cb8dbbe64d7501e14d0ff0f-d38n62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2638" y="1267353"/>
            <a:ext cx="361311" cy="367167"/>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p:cNvSpPr txBox="1"/>
          <p:nvPr/>
        </p:nvSpPr>
        <p:spPr>
          <a:xfrm rot="18671294">
            <a:off x="5652607" y="2505264"/>
            <a:ext cx="1162614" cy="400103"/>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RETAIN </a:t>
            </a:r>
            <a:r>
              <a:rPr lang="en-US" dirty="0">
                <a:solidFill>
                  <a:srgbClr val="FF0000"/>
                </a:solidFill>
                <a:latin typeface="Calibri" panose="020F0502020204030204"/>
              </a:rPr>
              <a:t>♀</a:t>
            </a:r>
            <a:endParaRPr lang="en-GB" b="1" dirty="0">
              <a:solidFill>
                <a:srgbClr val="FF0000"/>
              </a:solidFill>
              <a:latin typeface="Calibri" panose="020F0502020204030204"/>
            </a:endParaRPr>
          </a:p>
        </p:txBody>
      </p:sp>
      <p:sp>
        <p:nvSpPr>
          <p:cNvPr id="126" name="TextBox 125"/>
          <p:cNvSpPr txBox="1"/>
          <p:nvPr/>
        </p:nvSpPr>
        <p:spPr>
          <a:xfrm rot="18671294">
            <a:off x="6505011" y="1518140"/>
            <a:ext cx="1189292" cy="400103"/>
          </a:xfrm>
          <a:prstGeom prst="rect">
            <a:avLst/>
          </a:prstGeom>
          <a:noFill/>
        </p:spPr>
        <p:txBody>
          <a:bodyPr wrap="square" lIns="121914" tIns="60957" rIns="121914" bIns="60957" rtlCol="0">
            <a:spAutoFit/>
          </a:bodyPr>
          <a:lstStyle/>
          <a:p>
            <a:pPr defTabSz="457178"/>
            <a:r>
              <a:rPr lang="en-GB" b="1" dirty="0" smtClean="0">
                <a:solidFill>
                  <a:srgbClr val="0066FF"/>
                </a:solidFill>
                <a:latin typeface="Calibri" panose="020F0502020204030204"/>
              </a:rPr>
              <a:t>RETAIN</a:t>
            </a:r>
            <a:endParaRPr lang="en-GB" b="1" dirty="0">
              <a:solidFill>
                <a:srgbClr val="0066FF"/>
              </a:solidFill>
              <a:latin typeface="Calibri" panose="020F0502020204030204"/>
            </a:endParaRPr>
          </a:p>
        </p:txBody>
      </p:sp>
      <p:sp>
        <p:nvSpPr>
          <p:cNvPr id="128" name="TextBox 127"/>
          <p:cNvSpPr txBox="1"/>
          <p:nvPr/>
        </p:nvSpPr>
        <p:spPr>
          <a:xfrm rot="18671294">
            <a:off x="6342770" y="1849367"/>
            <a:ext cx="2639557" cy="400103"/>
          </a:xfrm>
          <a:prstGeom prst="rect">
            <a:avLst/>
          </a:prstGeom>
          <a:noFill/>
        </p:spPr>
        <p:txBody>
          <a:bodyPr wrap="none" lIns="121914" tIns="60957" rIns="121914" bIns="60957" rtlCol="0">
            <a:spAutoFit/>
          </a:bodyPr>
          <a:lstStyle/>
          <a:p>
            <a:pPr defTabSz="457178"/>
            <a:r>
              <a:rPr lang="en-GB" b="1" dirty="0" smtClean="0">
                <a:solidFill>
                  <a:srgbClr val="FF0000"/>
                </a:solidFill>
                <a:latin typeface="Calibri" panose="020F0502020204030204"/>
              </a:rPr>
              <a:t>INFANT TESTING &amp; CARE </a:t>
            </a:r>
            <a:endParaRPr lang="en-GB" b="1" dirty="0">
              <a:solidFill>
                <a:srgbClr val="FF0000"/>
              </a:solidFill>
              <a:latin typeface="Calibri" panose="020F0502020204030204"/>
            </a:endParaRPr>
          </a:p>
        </p:txBody>
      </p:sp>
      <p:cxnSp>
        <p:nvCxnSpPr>
          <p:cNvPr id="70" name="Straight Connector 69"/>
          <p:cNvCxnSpPr/>
          <p:nvPr/>
        </p:nvCxnSpPr>
        <p:spPr>
          <a:xfrm flipV="1">
            <a:off x="4744534" y="2188767"/>
            <a:ext cx="164508" cy="182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605991" y="2134086"/>
            <a:ext cx="164508" cy="182863"/>
          </a:xfrm>
          <a:prstGeom prst="line">
            <a:avLst/>
          </a:prstGeom>
        </p:spPr>
        <p:style>
          <a:lnRef idx="2">
            <a:schemeClr val="accent1"/>
          </a:lnRef>
          <a:fillRef idx="0">
            <a:schemeClr val="accent1"/>
          </a:fillRef>
          <a:effectRef idx="1">
            <a:schemeClr val="accent1"/>
          </a:effectRef>
          <a:fontRef idx="minor">
            <a:schemeClr val="tx1"/>
          </a:fontRef>
        </p:style>
      </p:cxnSp>
      <p:sp>
        <p:nvSpPr>
          <p:cNvPr id="76" name="Title 1"/>
          <p:cNvSpPr txBox="1">
            <a:spLocks/>
          </p:cNvSpPr>
          <p:nvPr/>
        </p:nvSpPr>
        <p:spPr>
          <a:xfrm>
            <a:off x="208037" y="-208021"/>
            <a:ext cx="8229600" cy="1143000"/>
          </a:xfrm>
          <a:prstGeom prst="rect">
            <a:avLst/>
          </a:prstGeom>
        </p:spPr>
        <p:txBody>
          <a:bodyPr lIns="121914" tIns="60957" rIns="121914" bIns="60957" anchor="b" anchorCtr="0"/>
          <a:lstStyle>
            <a:lvl1pPr algn="l" rtl="0" eaLnBrk="0" fontAlgn="base" hangingPunct="0">
              <a:lnSpc>
                <a:spcPts val="2250"/>
              </a:lnSpc>
              <a:spcBef>
                <a:spcPct val="0"/>
              </a:spcBef>
              <a:spcAft>
                <a:spcPct val="0"/>
              </a:spcAft>
              <a:defRPr sz="2100" b="1" kern="1200" baseline="0">
                <a:solidFill>
                  <a:srgbClr val="9F8C71"/>
                </a:solidFill>
                <a:effectLst/>
                <a:latin typeface="Calibri" pitchFamily="34" charset="0"/>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pPr defTabSz="1219140">
              <a:defRPr/>
            </a:pPr>
            <a:r>
              <a:rPr lang="en-US" dirty="0"/>
              <a:t>Closing the EMTCT Gaps</a:t>
            </a:r>
          </a:p>
        </p:txBody>
      </p:sp>
    </p:spTree>
    <p:extLst>
      <p:ext uri="{BB962C8B-B14F-4D97-AF65-F5344CB8AC3E}">
        <p14:creationId xmlns:p14="http://schemas.microsoft.com/office/powerpoint/2010/main" val="29532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p:bldP spid="87" grpId="0"/>
      <p:bldP spid="97" grpId="0"/>
      <p:bldP spid="100" grpId="0" animBg="1"/>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738"/>
            <a:ext cx="9144000" cy="1325563"/>
          </a:xfrm>
        </p:spPr>
        <p:txBody>
          <a:bodyPr/>
          <a:lstStyle/>
          <a:p>
            <a:r>
              <a:rPr lang="en-US" sz="3200" dirty="0">
                <a:solidFill>
                  <a:schemeClr val="tx2"/>
                </a:solidFill>
                <a:latin typeface="Trebuchet MS" panose="020B0603020202020204" pitchFamily="34" charset="0"/>
              </a:rPr>
              <a:t>Strategies to reach </a:t>
            </a:r>
            <a:r>
              <a:rPr lang="en-US" sz="3200" dirty="0" smtClean="0">
                <a:solidFill>
                  <a:schemeClr val="tx2"/>
                </a:solidFill>
                <a:latin typeface="Trebuchet MS" panose="020B0603020202020204" pitchFamily="34" charset="0"/>
              </a:rPr>
              <a:t>EMTCT: HIV prevention</a:t>
            </a:r>
            <a:endParaRPr lang="en-US" sz="3200" dirty="0">
              <a:solidFill>
                <a:schemeClr val="tx2"/>
              </a:solidFill>
              <a:latin typeface="Trebuchet MS" panose="020B0603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54019771"/>
              </p:ext>
            </p:extLst>
          </p:nvPr>
        </p:nvGraphicFramePr>
        <p:xfrm>
          <a:off x="320662" y="1224570"/>
          <a:ext cx="8502677" cy="2108200"/>
        </p:xfrm>
        <a:graphic>
          <a:graphicData uri="http://schemas.openxmlformats.org/drawingml/2006/table">
            <a:tbl>
              <a:tblPr firstRow="1" bandRow="1">
                <a:tableStyleId>{22838BEF-8BB2-4498-84A7-C5851F593DF1}</a:tableStyleId>
              </a:tblPr>
              <a:tblGrid>
                <a:gridCol w="8502677">
                  <a:extLst>
                    <a:ext uri="{9D8B030D-6E8A-4147-A177-3AD203B41FA5}">
                      <a16:colId xmlns:a16="http://schemas.microsoft.com/office/drawing/2014/main" val="6751908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Challenge:</a:t>
                      </a:r>
                      <a:r>
                        <a:rPr lang="en-US" sz="1800" baseline="0" dirty="0" smtClean="0">
                          <a:solidFill>
                            <a:schemeClr val="bg1"/>
                          </a:solidFill>
                        </a:rPr>
                        <a:t> </a:t>
                      </a:r>
                      <a:r>
                        <a:rPr lang="en-US" sz="1800" b="1" dirty="0" smtClean="0">
                          <a:solidFill>
                            <a:schemeClr val="bg1"/>
                          </a:solidFill>
                        </a:rPr>
                        <a:t>High maternal HIV prevalence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58858045"/>
                  </a:ext>
                </a:extLst>
              </a:tr>
              <a:tr h="370840">
                <a:tc>
                  <a:txBody>
                    <a:bodyPr/>
                    <a:lstStyle/>
                    <a:p>
                      <a:pPr marL="0" indent="0">
                        <a:buFont typeface="Arial" panose="020B0604020202020204" pitchFamily="34" charset="0"/>
                        <a:buNone/>
                      </a:pPr>
                      <a:r>
                        <a:rPr lang="en-US" sz="1800" b="1" dirty="0" smtClean="0">
                          <a:solidFill>
                            <a:schemeClr val="accent6"/>
                          </a:solidFill>
                        </a:rPr>
                        <a:t>Strategies:</a:t>
                      </a:r>
                      <a:r>
                        <a:rPr lang="en-US" sz="1800" b="1" baseline="0" dirty="0" smtClean="0">
                          <a:solidFill>
                            <a:schemeClr val="accent6"/>
                          </a:solidFill>
                        </a:rPr>
                        <a:t> </a:t>
                      </a:r>
                    </a:p>
                    <a:p>
                      <a:pPr marL="342900" indent="-342900">
                        <a:buFont typeface="Wingdings" panose="05000000000000000000" pitchFamily="2" charset="2"/>
                        <a:buChar char="§"/>
                      </a:pPr>
                      <a:r>
                        <a:rPr lang="en-US" sz="1800" dirty="0" smtClean="0">
                          <a:solidFill>
                            <a:schemeClr val="accent6"/>
                          </a:solidFill>
                        </a:rPr>
                        <a:t>DREAMS-like HIV prevention programs for AGYW (pregnant and non-pregnant)</a:t>
                      </a:r>
                    </a:p>
                    <a:p>
                      <a:pPr marL="342900" indent="-342900">
                        <a:buFont typeface="Wingdings" panose="05000000000000000000" pitchFamily="2" charset="2"/>
                        <a:buChar char="§"/>
                      </a:pPr>
                      <a:r>
                        <a:rPr lang="en-US" sz="1800" dirty="0" err="1" smtClean="0">
                          <a:solidFill>
                            <a:schemeClr val="accent6"/>
                          </a:solidFill>
                        </a:rPr>
                        <a:t>PrEP</a:t>
                      </a:r>
                      <a:r>
                        <a:rPr lang="en-US" sz="1800" baseline="0" dirty="0" smtClean="0">
                          <a:solidFill>
                            <a:schemeClr val="accent6"/>
                          </a:solidFill>
                        </a:rPr>
                        <a:t> for women at high risk of HIV acquisition</a:t>
                      </a:r>
                    </a:p>
                    <a:p>
                      <a:pPr marL="342900" indent="-342900">
                        <a:buFont typeface="Wingdings" panose="05000000000000000000" pitchFamily="2" charset="2"/>
                        <a:buChar char="§"/>
                      </a:pPr>
                      <a:r>
                        <a:rPr lang="en-US" sz="1800" baseline="0" dirty="0" smtClean="0">
                          <a:solidFill>
                            <a:schemeClr val="accent6"/>
                          </a:solidFill>
                        </a:rPr>
                        <a:t>Improve case finding, ART coverage and viral suppression among male partners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9306629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2808969"/>
              </p:ext>
            </p:extLst>
          </p:nvPr>
        </p:nvGraphicFramePr>
        <p:xfrm>
          <a:off x="3910594" y="3660720"/>
          <a:ext cx="4248237" cy="2893012"/>
        </p:xfrm>
        <a:graphic>
          <a:graphicData uri="http://schemas.openxmlformats.org/drawingml/2006/table">
            <a:tbl>
              <a:tblPr firstRow="1" bandRow="1"/>
              <a:tblGrid>
                <a:gridCol w="1416079">
                  <a:extLst>
                    <a:ext uri="{9D8B030D-6E8A-4147-A177-3AD203B41FA5}">
                      <a16:colId xmlns:a16="http://schemas.microsoft.com/office/drawing/2014/main" val="20000"/>
                    </a:ext>
                  </a:extLst>
                </a:gridCol>
                <a:gridCol w="1416079">
                  <a:extLst>
                    <a:ext uri="{9D8B030D-6E8A-4147-A177-3AD203B41FA5}">
                      <a16:colId xmlns:a16="http://schemas.microsoft.com/office/drawing/2014/main" val="20001"/>
                    </a:ext>
                  </a:extLst>
                </a:gridCol>
                <a:gridCol w="1416079">
                  <a:extLst>
                    <a:ext uri="{9D8B030D-6E8A-4147-A177-3AD203B41FA5}">
                      <a16:colId xmlns:a16="http://schemas.microsoft.com/office/drawing/2014/main" val="20002"/>
                    </a:ext>
                  </a:extLst>
                </a:gridCol>
              </a:tblGrid>
              <a:tr h="765797">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GB" sz="1600" dirty="0" smtClean="0">
                          <a:solidFill>
                            <a:srgbClr val="000000"/>
                          </a:solidFill>
                        </a:rPr>
                        <a:t>HIV Prevalence </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GB" sz="1600" dirty="0" smtClean="0">
                          <a:solidFill>
                            <a:srgbClr val="000000"/>
                          </a:solidFill>
                        </a:rPr>
                        <a:t>MTCT rate</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en-GB" sz="1600" dirty="0" smtClean="0">
                          <a:solidFill>
                            <a:srgbClr val="000000"/>
                          </a:solidFill>
                        </a:rPr>
                        <a:t>Case Rate</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2544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1%</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50/100,000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2544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2%</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2.5%</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50/100,000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2544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1%</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50/100,000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2544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10%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0.5%</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50/100,000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2544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20%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0.25%</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GB" sz="1600" dirty="0" smtClean="0">
                          <a:solidFill>
                            <a:srgbClr val="000000"/>
                          </a:solidFill>
                        </a:rPr>
                        <a:t>50/100,000</a:t>
                      </a:r>
                      <a:endParaRPr lang="en-GB" sz="1600" dirty="0">
                        <a:solidFill>
                          <a:srgbClr val="000000"/>
                        </a:solidFill>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33436" y="4981200"/>
            <a:ext cx="3610535" cy="605044"/>
          </a:xfrm>
          <a:prstGeom prst="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Calibri"/>
                <a:ea typeface="+mn-ea"/>
                <a:cs typeface="+mn-cs"/>
              </a:rPr>
              <a:t>What would it take to reach EMTCT?</a:t>
            </a:r>
          </a:p>
        </p:txBody>
      </p:sp>
    </p:spTree>
    <p:extLst>
      <p:ext uri="{BB962C8B-B14F-4D97-AF65-F5344CB8AC3E}">
        <p14:creationId xmlns:p14="http://schemas.microsoft.com/office/powerpoint/2010/main" val="96420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Prong 1:  Preventing HIV Infection in Women</a:t>
            </a:r>
            <a:endParaRPr lang="en-US" dirty="0"/>
          </a:p>
        </p:txBody>
      </p:sp>
    </p:spTree>
    <p:extLst>
      <p:ext uri="{BB962C8B-B14F-4D97-AF65-F5344CB8AC3E}">
        <p14:creationId xmlns:p14="http://schemas.microsoft.com/office/powerpoint/2010/main" val="261014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DREAMS </a:t>
            </a:r>
            <a:r>
              <a:rPr lang="mr-IN" dirty="0" smtClean="0"/>
              <a:t>–</a:t>
            </a:r>
            <a:r>
              <a:rPr lang="en-US" dirty="0" smtClean="0"/>
              <a:t> A Movement</a:t>
            </a:r>
            <a:endParaRPr lang="en-US" dirty="0"/>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4"/>
          </p:nvPr>
        </p:nvSpPr>
        <p:spPr>
          <a:xfrm>
            <a:off x="169119" y="1240738"/>
            <a:ext cx="3788025" cy="4576737"/>
          </a:xfrm>
        </p:spPr>
        <p:txBody>
          <a:bodyPr/>
          <a:lstStyle/>
          <a:p>
            <a:pPr algn="ctr"/>
            <a:r>
              <a:rPr lang="en-US" sz="2000" dirty="0"/>
              <a:t>For the first time, the latest PEPFAR data show significant </a:t>
            </a:r>
            <a:r>
              <a:rPr lang="en-US" sz="2000" b="1" dirty="0">
                <a:solidFill>
                  <a:schemeClr val="accent2">
                    <a:lumMod val="75000"/>
                  </a:schemeClr>
                </a:solidFill>
              </a:rPr>
              <a:t>declines in new HIV diagnoses </a:t>
            </a:r>
            <a:r>
              <a:rPr lang="en-US" sz="2000" dirty="0"/>
              <a:t>among adolescent girls and young women. In the 10 African countries (63 districts) implementing DREAMS, the majority (</a:t>
            </a:r>
            <a:r>
              <a:rPr lang="en-US" sz="2000" b="1" dirty="0">
                <a:solidFill>
                  <a:schemeClr val="accent2">
                    <a:lumMod val="75000"/>
                  </a:schemeClr>
                </a:solidFill>
              </a:rPr>
              <a:t>65%</a:t>
            </a:r>
            <a:r>
              <a:rPr lang="en-US" sz="2000" dirty="0"/>
              <a:t>) of the highest-HIV-burden communities or districts achieved a </a:t>
            </a:r>
            <a:r>
              <a:rPr lang="en-US" sz="2000" b="1" dirty="0">
                <a:solidFill>
                  <a:schemeClr val="accent2">
                    <a:lumMod val="75000"/>
                  </a:schemeClr>
                </a:solidFill>
              </a:rPr>
              <a:t>25-40 percent or greater decline in new HIV diagnoses</a:t>
            </a:r>
            <a:r>
              <a:rPr lang="en-US" sz="2000" dirty="0">
                <a:solidFill>
                  <a:schemeClr val="accent2">
                    <a:lumMod val="75000"/>
                  </a:schemeClr>
                </a:solidFill>
              </a:rPr>
              <a:t> </a:t>
            </a:r>
            <a:r>
              <a:rPr lang="en-US" sz="2000" dirty="0"/>
              <a:t>among young women. ‎Importantly, new diagnoses declined in </a:t>
            </a:r>
            <a:r>
              <a:rPr lang="en-US" sz="2000" b="1" dirty="0">
                <a:solidFill>
                  <a:schemeClr val="accent2">
                    <a:lumMod val="75000"/>
                  </a:schemeClr>
                </a:solidFill>
              </a:rPr>
              <a:t>nearly all </a:t>
            </a:r>
            <a:r>
              <a:rPr lang="en-US" sz="2000" dirty="0"/>
              <a:t>DREAMS intervention districts</a:t>
            </a:r>
            <a:r>
              <a:rPr lang="en-US" sz="2000" dirty="0" smtClean="0"/>
              <a:t>.</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11" y="1591497"/>
            <a:ext cx="4720021" cy="424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60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97" y="167760"/>
            <a:ext cx="8229600" cy="1143000"/>
          </a:xfrm>
        </p:spPr>
        <p:txBody>
          <a:bodyPr/>
          <a:lstStyle/>
          <a:p>
            <a:r>
              <a:rPr lang="en-US" sz="3200" dirty="0"/>
              <a:t>Female HIV Acquisition Per Sex Act is Elevated in Late Pregnancy and Postpartum</a:t>
            </a:r>
          </a:p>
        </p:txBody>
      </p:sp>
      <p:sp>
        <p:nvSpPr>
          <p:cNvPr id="3" name="Content Placeholder 2"/>
          <p:cNvSpPr>
            <a:spLocks noGrp="1"/>
          </p:cNvSpPr>
          <p:nvPr>
            <p:ph idx="1"/>
          </p:nvPr>
        </p:nvSpPr>
        <p:spPr>
          <a:xfrm>
            <a:off x="469076" y="1104413"/>
            <a:ext cx="3891141" cy="5047007"/>
          </a:xfrm>
        </p:spPr>
        <p:txBody>
          <a:bodyPr>
            <a:normAutofit lnSpcReduction="10000"/>
          </a:bodyPr>
          <a:lstStyle/>
          <a:p>
            <a:pPr>
              <a:lnSpc>
                <a:spcPct val="100000"/>
              </a:lnSpc>
            </a:pPr>
            <a:r>
              <a:rPr lang="en-US" sz="1450" dirty="0"/>
              <a:t>2,751 African HIV </a:t>
            </a:r>
            <a:r>
              <a:rPr lang="en-US" sz="1450" dirty="0" err="1"/>
              <a:t>serodiscordant</a:t>
            </a:r>
            <a:r>
              <a:rPr lang="en-US" sz="1450" dirty="0"/>
              <a:t> couples with HIV uninfected female partners followed prospectively</a:t>
            </a:r>
          </a:p>
          <a:p>
            <a:pPr>
              <a:lnSpc>
                <a:spcPct val="100000"/>
              </a:lnSpc>
            </a:pPr>
            <a:r>
              <a:rPr lang="en-US" sz="1450" dirty="0"/>
              <a:t>HIV transmission probability per 1,000 sex acts</a:t>
            </a:r>
          </a:p>
          <a:p>
            <a:pPr lvl="1">
              <a:lnSpc>
                <a:spcPct val="100000"/>
              </a:lnSpc>
            </a:pPr>
            <a:r>
              <a:rPr lang="en-US" sz="1400" dirty="0"/>
              <a:t>1.05 when not pregnant</a:t>
            </a:r>
          </a:p>
          <a:p>
            <a:pPr lvl="1">
              <a:lnSpc>
                <a:spcPct val="100000"/>
              </a:lnSpc>
            </a:pPr>
            <a:r>
              <a:rPr lang="en-US" sz="1400" dirty="0"/>
              <a:t>2.19 in early pregnancy</a:t>
            </a:r>
          </a:p>
          <a:p>
            <a:pPr lvl="1">
              <a:lnSpc>
                <a:spcPct val="100000"/>
              </a:lnSpc>
            </a:pPr>
            <a:r>
              <a:rPr lang="en-US" sz="1400" dirty="0"/>
              <a:t>2.97 in late pregnancy</a:t>
            </a:r>
          </a:p>
          <a:p>
            <a:pPr lvl="1">
              <a:lnSpc>
                <a:spcPct val="100000"/>
              </a:lnSpc>
            </a:pPr>
            <a:r>
              <a:rPr lang="en-US" sz="1400" dirty="0"/>
              <a:t>4.18 in postpartum women</a:t>
            </a:r>
          </a:p>
          <a:p>
            <a:pPr>
              <a:lnSpc>
                <a:spcPct val="100000"/>
              </a:lnSpc>
            </a:pPr>
            <a:r>
              <a:rPr lang="en-US" sz="1450" dirty="0"/>
              <a:t>After adjustment for condom use, age, use of </a:t>
            </a:r>
            <a:r>
              <a:rPr lang="en-US" sz="1450" dirty="0" err="1"/>
              <a:t>PrEP</a:t>
            </a:r>
            <a:r>
              <a:rPr lang="en-US" sz="1450" dirty="0"/>
              <a:t>, and HIV viral load, the probability of HIV transmission per sex act </a:t>
            </a:r>
            <a:r>
              <a:rPr lang="en-US" sz="1450" dirty="0" smtClean="0"/>
              <a:t>compared to non-pregnant time was </a:t>
            </a:r>
            <a:r>
              <a:rPr lang="en-US" sz="1450" dirty="0"/>
              <a:t>significantly </a:t>
            </a:r>
            <a:r>
              <a:rPr lang="en-US" sz="1450" dirty="0" smtClean="0"/>
              <a:t>higher:</a:t>
            </a:r>
          </a:p>
          <a:p>
            <a:pPr lvl="1">
              <a:lnSpc>
                <a:spcPct val="100000"/>
              </a:lnSpc>
            </a:pPr>
            <a:r>
              <a:rPr lang="en-US" sz="1400" b="1" dirty="0"/>
              <a:t>late pregnancy </a:t>
            </a:r>
            <a:r>
              <a:rPr lang="en-US" sz="1400" b="1" dirty="0" err="1" smtClean="0"/>
              <a:t>aRR</a:t>
            </a:r>
            <a:r>
              <a:rPr lang="en-US" sz="1400" b="1" dirty="0" smtClean="0"/>
              <a:t> </a:t>
            </a:r>
            <a:r>
              <a:rPr lang="en-US" sz="1400" b="1" dirty="0"/>
              <a:t>2.82, </a:t>
            </a:r>
            <a:r>
              <a:rPr lang="en-US" sz="1400" b="1" dirty="0" smtClean="0"/>
              <a:t>p=0.01</a:t>
            </a:r>
          </a:p>
          <a:p>
            <a:pPr lvl="1">
              <a:lnSpc>
                <a:spcPct val="100000"/>
              </a:lnSpc>
            </a:pPr>
            <a:r>
              <a:rPr lang="en-US" sz="1400" b="1" dirty="0"/>
              <a:t>postpartum </a:t>
            </a:r>
            <a:r>
              <a:rPr lang="en-US" sz="1400" b="1" dirty="0" err="1" smtClean="0"/>
              <a:t>aRR</a:t>
            </a:r>
            <a:r>
              <a:rPr lang="en-US" sz="1400" b="1" dirty="0" smtClean="0"/>
              <a:t> </a:t>
            </a:r>
            <a:r>
              <a:rPr lang="en-US" sz="1400" b="1" dirty="0"/>
              <a:t>3.97, </a:t>
            </a:r>
            <a:r>
              <a:rPr lang="en-US" sz="1400" b="1" dirty="0" smtClean="0"/>
              <a:t>p=0.01</a:t>
            </a:r>
          </a:p>
          <a:p>
            <a:pPr>
              <a:lnSpc>
                <a:spcPct val="100000"/>
              </a:lnSpc>
            </a:pPr>
            <a:r>
              <a:rPr lang="en-US" sz="1450" dirty="0" smtClean="0"/>
              <a:t>These </a:t>
            </a:r>
            <a:r>
              <a:rPr lang="en-US" sz="1450" dirty="0"/>
              <a:t>findings emphasize the importance of partner testing and offering </a:t>
            </a:r>
            <a:r>
              <a:rPr lang="en-US" sz="1450" dirty="0" err="1"/>
              <a:t>PrEP</a:t>
            </a:r>
            <a:r>
              <a:rPr lang="en-US" sz="1450" dirty="0"/>
              <a:t> in the antenatal and postpartum care settings for women at high risk of HIV acquisition. </a:t>
            </a:r>
          </a:p>
        </p:txBody>
      </p:sp>
      <p:sp>
        <p:nvSpPr>
          <p:cNvPr id="4" name="Content Placeholder 3"/>
          <p:cNvSpPr>
            <a:spLocks noGrp="1"/>
          </p:cNvSpPr>
          <p:nvPr>
            <p:ph sz="quarter" idx="10"/>
          </p:nvPr>
        </p:nvSpPr>
        <p:spPr>
          <a:xfrm>
            <a:off x="1979614" y="6382022"/>
            <a:ext cx="3221778" cy="232534"/>
          </a:xfrm>
        </p:spPr>
        <p:txBody>
          <a:bodyPr/>
          <a:lstStyle/>
          <a:p>
            <a:r>
              <a:rPr lang="en-US" dirty="0"/>
              <a:t>Source: CROI Abstract, 2018</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220" y="1649683"/>
            <a:ext cx="4411379" cy="352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82710"/>
      </p:ext>
    </p:extLst>
  </p:cSld>
  <p:clrMapOvr>
    <a:masterClrMapping/>
  </p:clrMapOvr>
</p:sld>
</file>

<file path=ppt/theme/theme1.xml><?xml version="1.0" encoding="utf-8"?>
<a:theme xmlns:a="http://schemas.openxmlformats.org/drawingml/2006/main" name="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PEPFAR Theme</Template>
  <TotalTime>4523</TotalTime>
  <Words>2942</Words>
  <Application>Microsoft Office PowerPoint</Application>
  <PresentationFormat>On-screen Show (4:3)</PresentationFormat>
  <Paragraphs>258</Paragraphs>
  <Slides>23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Segoe UI</vt:lpstr>
      <vt:lpstr>Times New Roman</vt:lpstr>
      <vt:lpstr>Trebuchet MS</vt:lpstr>
      <vt:lpstr>Wingdings</vt:lpstr>
      <vt:lpstr>PEPFAR Theme</vt:lpstr>
      <vt:lpstr>Strategies to improve the impact of EMTCT programs and reduce HIV incidence during pregnancy and the post-partum period</vt:lpstr>
      <vt:lpstr>PowerPoint Presentation</vt:lpstr>
      <vt:lpstr>ART coverage among HIV-positive pregnant women in PEPFAR-supported countries</vt:lpstr>
      <vt:lpstr>PowerPoint Presentation</vt:lpstr>
      <vt:lpstr>PowerPoint Presentation</vt:lpstr>
      <vt:lpstr>Strategies to reach EMTCT: HIV prevention</vt:lpstr>
      <vt:lpstr>PowerPoint Presentation</vt:lpstr>
      <vt:lpstr>PowerPoint Presentation</vt:lpstr>
      <vt:lpstr>Female HIV Acquisition Per Sex Act is Elevated in Late Pregnancy and Postpartum</vt:lpstr>
      <vt:lpstr>Data-Informed Approaches  To Reach Men and Boys</vt:lpstr>
      <vt:lpstr>HIVST Evidence:  Secondary Distribution to Partners:   Partners of ANC and FSWs</vt:lpstr>
      <vt:lpstr>PowerPoint Presentation</vt:lpstr>
      <vt:lpstr>1047 High PrEP Uptake Among Kenyan Pregnant Women Offered PrEP during Antenatal Care</vt:lpstr>
      <vt:lpstr>PowerPoint Presentation</vt:lpstr>
      <vt:lpstr>We are finding as many pregnant women as ever with more focused testing</vt:lpstr>
      <vt:lpstr>More pregnant women are receiving ART and entering pregnancy on ART. </vt:lpstr>
      <vt:lpstr>Strategies to reach EMTCT: PMTCT programming</vt:lpstr>
      <vt:lpstr>PowerPoint Presentation</vt:lpstr>
      <vt:lpstr>Over half of transmissions occur during breastfeeding. Must assure viral suppression.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Watts, Heather</cp:lastModifiedBy>
  <cp:revision>178</cp:revision>
  <cp:lastPrinted>2018-06-01T21:03:44Z</cp:lastPrinted>
  <dcterms:created xsi:type="dcterms:W3CDTF">2016-06-15T16:19:40Z</dcterms:created>
  <dcterms:modified xsi:type="dcterms:W3CDTF">2018-07-20T10:50:20Z</dcterms:modified>
</cp:coreProperties>
</file>